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5">
  <p:sldMasterIdLst>
    <p:sldMasterId id="2147483648" r:id="rId1"/>
  </p:sldMasterIdLst>
  <p:notesMasterIdLst>
    <p:notesMasterId r:id="rId37"/>
  </p:notesMasterIdLst>
  <p:handoutMasterIdLst>
    <p:handoutMasterId r:id="rId38"/>
  </p:handoutMasterIdLst>
  <p:sldIdLst>
    <p:sldId id="256" r:id="rId2"/>
    <p:sldId id="269" r:id="rId3"/>
    <p:sldId id="523" r:id="rId4"/>
    <p:sldId id="524" r:id="rId5"/>
    <p:sldId id="534" r:id="rId6"/>
    <p:sldId id="535" r:id="rId7"/>
    <p:sldId id="536" r:id="rId8"/>
    <p:sldId id="533" r:id="rId9"/>
    <p:sldId id="525" r:id="rId10"/>
    <p:sldId id="550" r:id="rId11"/>
    <p:sldId id="526" r:id="rId12"/>
    <p:sldId id="531" r:id="rId13"/>
    <p:sldId id="539" r:id="rId14"/>
    <p:sldId id="540" r:id="rId15"/>
    <p:sldId id="532" r:id="rId16"/>
    <p:sldId id="538" r:id="rId17"/>
    <p:sldId id="543" r:id="rId18"/>
    <p:sldId id="558" r:id="rId19"/>
    <p:sldId id="544" r:id="rId20"/>
    <p:sldId id="522" r:id="rId21"/>
    <p:sldId id="553" r:id="rId22"/>
    <p:sldId id="554" r:id="rId23"/>
    <p:sldId id="555" r:id="rId24"/>
    <p:sldId id="541" r:id="rId25"/>
    <p:sldId id="556" r:id="rId26"/>
    <p:sldId id="549" r:id="rId27"/>
    <p:sldId id="542" r:id="rId28"/>
    <p:sldId id="548" r:id="rId29"/>
    <p:sldId id="551" r:id="rId30"/>
    <p:sldId id="545" r:id="rId31"/>
    <p:sldId id="546" r:id="rId32"/>
    <p:sldId id="552" r:id="rId33"/>
    <p:sldId id="557" r:id="rId34"/>
    <p:sldId id="547" r:id="rId35"/>
    <p:sldId id="475" r:id="rId36"/>
  </p:sldIdLst>
  <p:sldSz cx="12192000" cy="6858000"/>
  <p:notesSz cx="9926638"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94206" autoAdjust="0"/>
  </p:normalViewPr>
  <p:slideViewPr>
    <p:cSldViewPr snapToGrid="0">
      <p:cViewPr varScale="1">
        <p:scale>
          <a:sx n="105" d="100"/>
          <a:sy n="105" d="100"/>
        </p:scale>
        <p:origin x="840" y="108"/>
      </p:cViewPr>
      <p:guideLst/>
    </p:cSldViewPr>
  </p:slideViewPr>
  <p:outlineViewPr>
    <p:cViewPr>
      <p:scale>
        <a:sx n="33" d="100"/>
        <a:sy n="33" d="100"/>
      </p:scale>
      <p:origin x="0" y="-858"/>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7" d="100"/>
          <a:sy n="87" d="100"/>
        </p:scale>
        <p:origin x="3840" y="6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DE9616CA-A68C-3C17-3986-6B11C3965966}"/>
              </a:ext>
            </a:extLst>
          </p:cNvPr>
          <p:cNvSpPr>
            <a:spLocks noGrp="1"/>
          </p:cNvSpPr>
          <p:nvPr>
            <p:ph type="hdr" sz="quarter"/>
          </p:nvPr>
        </p:nvSpPr>
        <p:spPr>
          <a:xfrm>
            <a:off x="2" y="0"/>
            <a:ext cx="4301543" cy="341064"/>
          </a:xfrm>
          <a:prstGeom prst="rect">
            <a:avLst/>
          </a:prstGeom>
        </p:spPr>
        <p:txBody>
          <a:bodyPr vert="horz" lIns="91440" tIns="45720" rIns="91440" bIns="45720" rtlCol="0"/>
          <a:lstStyle>
            <a:lvl1pPr algn="l">
              <a:defRPr sz="1200"/>
            </a:lvl1pPr>
          </a:lstStyle>
          <a:p>
            <a:endParaRPr lang="it-IT"/>
          </a:p>
        </p:txBody>
      </p:sp>
      <p:sp>
        <p:nvSpPr>
          <p:cNvPr id="3" name="Segnaposto data 2">
            <a:extLst>
              <a:ext uri="{FF2B5EF4-FFF2-40B4-BE49-F238E27FC236}">
                <a16:creationId xmlns:a16="http://schemas.microsoft.com/office/drawing/2014/main" id="{7F529941-A942-6335-DDD9-6BD4098C0102}"/>
              </a:ext>
            </a:extLst>
          </p:cNvPr>
          <p:cNvSpPr>
            <a:spLocks noGrp="1"/>
          </p:cNvSpPr>
          <p:nvPr>
            <p:ph type="dt" sz="quarter" idx="1"/>
          </p:nvPr>
        </p:nvSpPr>
        <p:spPr>
          <a:xfrm>
            <a:off x="5622800" y="0"/>
            <a:ext cx="4301543" cy="341064"/>
          </a:xfrm>
          <a:prstGeom prst="rect">
            <a:avLst/>
          </a:prstGeom>
        </p:spPr>
        <p:txBody>
          <a:bodyPr vert="horz" lIns="91440" tIns="45720" rIns="91440" bIns="45720" rtlCol="0"/>
          <a:lstStyle>
            <a:lvl1pPr algn="r">
              <a:defRPr sz="1200"/>
            </a:lvl1pPr>
          </a:lstStyle>
          <a:p>
            <a:fld id="{D308D46A-900E-4D23-8208-22B5FD79F601}" type="datetimeFigureOut">
              <a:rPr lang="it-IT" smtClean="0"/>
              <a:t>13/05/2025</a:t>
            </a:fld>
            <a:endParaRPr lang="it-IT"/>
          </a:p>
        </p:txBody>
      </p:sp>
      <p:sp>
        <p:nvSpPr>
          <p:cNvPr id="4" name="Segnaposto piè di pagina 3">
            <a:extLst>
              <a:ext uri="{FF2B5EF4-FFF2-40B4-BE49-F238E27FC236}">
                <a16:creationId xmlns:a16="http://schemas.microsoft.com/office/drawing/2014/main" id="{6608B265-CBC8-50B1-613A-6281756A373D}"/>
              </a:ext>
            </a:extLst>
          </p:cNvPr>
          <p:cNvSpPr>
            <a:spLocks noGrp="1"/>
          </p:cNvSpPr>
          <p:nvPr>
            <p:ph type="ftr" sz="quarter" idx="2"/>
          </p:nvPr>
        </p:nvSpPr>
        <p:spPr>
          <a:xfrm>
            <a:off x="2" y="6456612"/>
            <a:ext cx="4301543" cy="341064"/>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a:extLst>
              <a:ext uri="{FF2B5EF4-FFF2-40B4-BE49-F238E27FC236}">
                <a16:creationId xmlns:a16="http://schemas.microsoft.com/office/drawing/2014/main" id="{1A7911E7-AE4C-5DFF-E6AE-AC599BA04BA3}"/>
              </a:ext>
            </a:extLst>
          </p:cNvPr>
          <p:cNvSpPr>
            <a:spLocks noGrp="1"/>
          </p:cNvSpPr>
          <p:nvPr>
            <p:ph type="sldNum" sz="quarter" idx="3"/>
          </p:nvPr>
        </p:nvSpPr>
        <p:spPr>
          <a:xfrm>
            <a:off x="5622800" y="6456612"/>
            <a:ext cx="4301543" cy="341064"/>
          </a:xfrm>
          <a:prstGeom prst="rect">
            <a:avLst/>
          </a:prstGeom>
        </p:spPr>
        <p:txBody>
          <a:bodyPr vert="horz" lIns="91440" tIns="45720" rIns="91440" bIns="45720" rtlCol="0" anchor="b"/>
          <a:lstStyle>
            <a:lvl1pPr algn="r">
              <a:defRPr sz="1200"/>
            </a:lvl1pPr>
          </a:lstStyle>
          <a:p>
            <a:fld id="{B0AAA77C-5E92-4E4E-8373-4993C2A515CA}" type="slidenum">
              <a:rPr lang="it-IT" smtClean="0"/>
              <a:t>‹N›</a:t>
            </a:fld>
            <a:endParaRPr lang="it-IT"/>
          </a:p>
        </p:txBody>
      </p:sp>
    </p:spTree>
    <p:extLst>
      <p:ext uri="{BB962C8B-B14F-4D97-AF65-F5344CB8AC3E}">
        <p14:creationId xmlns:p14="http://schemas.microsoft.com/office/powerpoint/2010/main" val="36287032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2" y="0"/>
            <a:ext cx="4301543" cy="341064"/>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5622800" y="0"/>
            <a:ext cx="4301543" cy="341064"/>
          </a:xfrm>
          <a:prstGeom prst="rect">
            <a:avLst/>
          </a:prstGeom>
        </p:spPr>
        <p:txBody>
          <a:bodyPr vert="horz" lIns="91440" tIns="45720" rIns="91440" bIns="45720" rtlCol="0"/>
          <a:lstStyle>
            <a:lvl1pPr algn="r">
              <a:defRPr sz="1200"/>
            </a:lvl1pPr>
          </a:lstStyle>
          <a:p>
            <a:fld id="{0C0141C0-7B37-4322-86F2-FEE10ABEEB33}" type="datetimeFigureOut">
              <a:rPr lang="it-IT" smtClean="0"/>
              <a:t>13/05/2025</a:t>
            </a:fld>
            <a:endParaRPr lang="it-IT"/>
          </a:p>
        </p:txBody>
      </p:sp>
      <p:sp>
        <p:nvSpPr>
          <p:cNvPr id="4" name="Segnaposto immagine diapositiva 3"/>
          <p:cNvSpPr>
            <a:spLocks noGrp="1" noRot="1" noChangeAspect="1"/>
          </p:cNvSpPr>
          <p:nvPr>
            <p:ph type="sldImg" idx="2"/>
          </p:nvPr>
        </p:nvSpPr>
        <p:spPr>
          <a:xfrm>
            <a:off x="2925763" y="850900"/>
            <a:ext cx="4075112" cy="229235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992665" y="3271381"/>
            <a:ext cx="7941310" cy="2676585"/>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2" y="6456612"/>
            <a:ext cx="4301543" cy="341064"/>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5622800" y="6456612"/>
            <a:ext cx="4301543" cy="341064"/>
          </a:xfrm>
          <a:prstGeom prst="rect">
            <a:avLst/>
          </a:prstGeom>
        </p:spPr>
        <p:txBody>
          <a:bodyPr vert="horz" lIns="91440" tIns="45720" rIns="91440" bIns="45720" rtlCol="0" anchor="b"/>
          <a:lstStyle>
            <a:lvl1pPr algn="r">
              <a:defRPr sz="1200"/>
            </a:lvl1pPr>
          </a:lstStyle>
          <a:p>
            <a:fld id="{844E43F0-56A5-4728-A25C-393E64A8F1D6}" type="slidenum">
              <a:rPr lang="it-IT" smtClean="0"/>
              <a:t>‹N›</a:t>
            </a:fld>
            <a:endParaRPr lang="it-IT"/>
          </a:p>
        </p:txBody>
      </p:sp>
    </p:spTree>
    <p:extLst>
      <p:ext uri="{BB962C8B-B14F-4D97-AF65-F5344CB8AC3E}">
        <p14:creationId xmlns:p14="http://schemas.microsoft.com/office/powerpoint/2010/main" val="308573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844E43F0-56A5-4728-A25C-393E64A8F1D6}" type="slidenum">
              <a:rPr lang="it-IT" smtClean="0"/>
              <a:t>2</a:t>
            </a:fld>
            <a:endParaRPr lang="it-IT" dirty="0"/>
          </a:p>
        </p:txBody>
      </p:sp>
    </p:spTree>
    <p:extLst>
      <p:ext uri="{BB962C8B-B14F-4D97-AF65-F5344CB8AC3E}">
        <p14:creationId xmlns:p14="http://schemas.microsoft.com/office/powerpoint/2010/main" val="721444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93D9AA-831C-E7C2-202F-D606D05E9EC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06D2FC9B-783C-C33B-AE8A-BFEC695BD2F3}"/>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903052E-F5CC-4351-28D2-DE3344338671}"/>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B9C9AD34-7C71-6C10-F2C3-DC185EEC9BB2}"/>
              </a:ext>
            </a:extLst>
          </p:cNvPr>
          <p:cNvSpPr>
            <a:spLocks noGrp="1"/>
          </p:cNvSpPr>
          <p:nvPr>
            <p:ph type="sldNum" sz="quarter" idx="5"/>
          </p:nvPr>
        </p:nvSpPr>
        <p:spPr/>
        <p:txBody>
          <a:bodyPr/>
          <a:lstStyle/>
          <a:p>
            <a:fld id="{844E43F0-56A5-4728-A25C-393E64A8F1D6}" type="slidenum">
              <a:rPr lang="it-IT" smtClean="0"/>
              <a:t>3</a:t>
            </a:fld>
            <a:endParaRPr lang="it-IT" dirty="0"/>
          </a:p>
        </p:txBody>
      </p:sp>
    </p:spTree>
    <p:extLst>
      <p:ext uri="{BB962C8B-B14F-4D97-AF65-F5344CB8AC3E}">
        <p14:creationId xmlns:p14="http://schemas.microsoft.com/office/powerpoint/2010/main" val="5135268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6C6C4D-48E2-CC48-1775-8FC77F59D128}"/>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E1EA36F-7ECD-0F30-EFA1-705DF50EBFD0}"/>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4D6C9EE3-AA8C-7EE3-48A7-C1166489F38C}"/>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516C24E9-E702-AB45-DE68-E7E2666ACD3A}"/>
              </a:ext>
            </a:extLst>
          </p:cNvPr>
          <p:cNvSpPr>
            <a:spLocks noGrp="1"/>
          </p:cNvSpPr>
          <p:nvPr>
            <p:ph type="sldNum" sz="quarter" idx="5"/>
          </p:nvPr>
        </p:nvSpPr>
        <p:spPr/>
        <p:txBody>
          <a:bodyPr/>
          <a:lstStyle/>
          <a:p>
            <a:fld id="{844E43F0-56A5-4728-A25C-393E64A8F1D6}" type="slidenum">
              <a:rPr lang="it-IT" smtClean="0"/>
              <a:t>4</a:t>
            </a:fld>
            <a:endParaRPr lang="it-IT" dirty="0"/>
          </a:p>
        </p:txBody>
      </p:sp>
    </p:spTree>
    <p:extLst>
      <p:ext uri="{BB962C8B-B14F-4D97-AF65-F5344CB8AC3E}">
        <p14:creationId xmlns:p14="http://schemas.microsoft.com/office/powerpoint/2010/main" val="27140522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3C595-7BBC-8FAD-1E85-5E6D2EC75D53}"/>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065DB104-1F91-9EE3-2101-54AF4251EA9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4452AD37-A152-4BD0-3D63-1C8099010FE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6820F517-257D-8E5B-7AD3-9D354D79A371}"/>
              </a:ext>
            </a:extLst>
          </p:cNvPr>
          <p:cNvSpPr>
            <a:spLocks noGrp="1"/>
          </p:cNvSpPr>
          <p:nvPr>
            <p:ph type="sldNum" sz="quarter" idx="5"/>
          </p:nvPr>
        </p:nvSpPr>
        <p:spPr/>
        <p:txBody>
          <a:bodyPr/>
          <a:lstStyle/>
          <a:p>
            <a:fld id="{844E43F0-56A5-4728-A25C-393E64A8F1D6}" type="slidenum">
              <a:rPr lang="it-IT" smtClean="0"/>
              <a:t>5</a:t>
            </a:fld>
            <a:endParaRPr lang="it-IT"/>
          </a:p>
        </p:txBody>
      </p:sp>
    </p:spTree>
    <p:extLst>
      <p:ext uri="{BB962C8B-B14F-4D97-AF65-F5344CB8AC3E}">
        <p14:creationId xmlns:p14="http://schemas.microsoft.com/office/powerpoint/2010/main" val="2700999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BBCE3-EBCE-B857-931D-800633E546D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6BF9D4A-3EAE-D49E-0D58-DCA30DFB461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C0EDF2C9-056C-0C8A-EB15-D834F894F54F}"/>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80024F02-3C6B-80DB-CF4A-D519065D7CBB}"/>
              </a:ext>
            </a:extLst>
          </p:cNvPr>
          <p:cNvSpPr>
            <a:spLocks noGrp="1"/>
          </p:cNvSpPr>
          <p:nvPr>
            <p:ph type="sldNum" sz="quarter" idx="5"/>
          </p:nvPr>
        </p:nvSpPr>
        <p:spPr/>
        <p:txBody>
          <a:bodyPr/>
          <a:lstStyle/>
          <a:p>
            <a:fld id="{844E43F0-56A5-4728-A25C-393E64A8F1D6}" type="slidenum">
              <a:rPr lang="it-IT" smtClean="0"/>
              <a:t>6</a:t>
            </a:fld>
            <a:endParaRPr lang="it-IT"/>
          </a:p>
        </p:txBody>
      </p:sp>
    </p:spTree>
    <p:extLst>
      <p:ext uri="{BB962C8B-B14F-4D97-AF65-F5344CB8AC3E}">
        <p14:creationId xmlns:p14="http://schemas.microsoft.com/office/powerpoint/2010/main" val="38417921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85224C-547D-3BB8-CF01-FC5EE9F5F99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84025E8-D895-7AEC-37A2-15CCC5CD2EF3}"/>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CD5FE6E4-5773-4CE6-5C3D-52EE03BD39BF}"/>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EA987DEE-80AC-45CD-69AD-1254F3B88A5B}"/>
              </a:ext>
            </a:extLst>
          </p:cNvPr>
          <p:cNvSpPr>
            <a:spLocks noGrp="1"/>
          </p:cNvSpPr>
          <p:nvPr>
            <p:ph type="sldNum" sz="quarter" idx="5"/>
          </p:nvPr>
        </p:nvSpPr>
        <p:spPr/>
        <p:txBody>
          <a:bodyPr/>
          <a:lstStyle/>
          <a:p>
            <a:fld id="{844E43F0-56A5-4728-A25C-393E64A8F1D6}" type="slidenum">
              <a:rPr lang="it-IT" smtClean="0"/>
              <a:t>7</a:t>
            </a:fld>
            <a:endParaRPr lang="it-IT"/>
          </a:p>
        </p:txBody>
      </p:sp>
    </p:spTree>
    <p:extLst>
      <p:ext uri="{BB962C8B-B14F-4D97-AF65-F5344CB8AC3E}">
        <p14:creationId xmlns:p14="http://schemas.microsoft.com/office/powerpoint/2010/main" val="7095831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CE6AC0-E0E9-79E6-D77F-BB6E2672663E}"/>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2C67307-7C2A-95FD-DD0D-45CC477F2685}"/>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DA1DA5C9-3C0E-44A0-3798-7D092711E3D9}"/>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312B1BA7-8B93-07CA-145A-8356FEF6B4AF}"/>
              </a:ext>
            </a:extLst>
          </p:cNvPr>
          <p:cNvSpPr>
            <a:spLocks noGrp="1"/>
          </p:cNvSpPr>
          <p:nvPr>
            <p:ph type="sldNum" sz="quarter" idx="5"/>
          </p:nvPr>
        </p:nvSpPr>
        <p:spPr/>
        <p:txBody>
          <a:bodyPr/>
          <a:lstStyle/>
          <a:p>
            <a:fld id="{844E43F0-56A5-4728-A25C-393E64A8F1D6}" type="slidenum">
              <a:rPr lang="it-IT" smtClean="0"/>
              <a:t>9</a:t>
            </a:fld>
            <a:endParaRPr lang="it-IT"/>
          </a:p>
        </p:txBody>
      </p:sp>
    </p:spTree>
    <p:extLst>
      <p:ext uri="{BB962C8B-B14F-4D97-AF65-F5344CB8AC3E}">
        <p14:creationId xmlns:p14="http://schemas.microsoft.com/office/powerpoint/2010/main" val="5564402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247B19-6195-D939-DD43-530D87F1E82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B2139A95-661A-2CE7-9471-1FBF28745A8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001F9FAE-6926-AFE9-A82C-9561F5BA2C1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65C76200-2394-FEC7-B64E-5A9332D6BBB5}"/>
              </a:ext>
            </a:extLst>
          </p:cNvPr>
          <p:cNvSpPr>
            <a:spLocks noGrp="1"/>
          </p:cNvSpPr>
          <p:nvPr>
            <p:ph type="sldNum" sz="quarter" idx="5"/>
          </p:nvPr>
        </p:nvSpPr>
        <p:spPr/>
        <p:txBody>
          <a:bodyPr/>
          <a:lstStyle/>
          <a:p>
            <a:fld id="{844E43F0-56A5-4728-A25C-393E64A8F1D6}" type="slidenum">
              <a:rPr lang="it-IT" smtClean="0"/>
              <a:t>10</a:t>
            </a:fld>
            <a:endParaRPr lang="it-IT"/>
          </a:p>
        </p:txBody>
      </p:sp>
    </p:spTree>
    <p:extLst>
      <p:ext uri="{BB962C8B-B14F-4D97-AF65-F5344CB8AC3E}">
        <p14:creationId xmlns:p14="http://schemas.microsoft.com/office/powerpoint/2010/main" val="24274445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95C8C7-7132-5F02-4310-F1D9AB1C2DB8}"/>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EE05B811-EA93-EE36-8C52-4BD13703C935}"/>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1C7008F2-9A7D-1AC6-264E-82E6A571B42D}"/>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209B8A5D-4A08-E387-0149-A3A2FBA033D8}"/>
              </a:ext>
            </a:extLst>
          </p:cNvPr>
          <p:cNvSpPr>
            <a:spLocks noGrp="1"/>
          </p:cNvSpPr>
          <p:nvPr>
            <p:ph type="sldNum" sz="quarter" idx="5"/>
          </p:nvPr>
        </p:nvSpPr>
        <p:spPr/>
        <p:txBody>
          <a:bodyPr/>
          <a:lstStyle/>
          <a:p>
            <a:fld id="{844E43F0-56A5-4728-A25C-393E64A8F1D6}" type="slidenum">
              <a:rPr lang="it-IT" smtClean="0"/>
              <a:t>11</a:t>
            </a:fld>
            <a:endParaRPr lang="it-IT"/>
          </a:p>
        </p:txBody>
      </p:sp>
    </p:spTree>
    <p:extLst>
      <p:ext uri="{BB962C8B-B14F-4D97-AF65-F5344CB8AC3E}">
        <p14:creationId xmlns:p14="http://schemas.microsoft.com/office/powerpoint/2010/main" val="20717502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7066ADB7-FA96-43C0-8D8D-720669968A4A}" type="datetime1">
              <a:rPr lang="en-US" smtClean="0"/>
              <a:t>5/13/2025</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r>
              <a:rPr lang="en-US"/>
              <a:t>Simonetta Retica</a:t>
            </a:r>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74B595-144F-4F28-AAAC-2898A48055E2}" type="datetime1">
              <a:rPr lang="en-US" smtClean="0"/>
              <a:t>5/13/2025</a:t>
            </a:fld>
            <a:endParaRPr lang="en-US" dirty="0"/>
          </a:p>
        </p:txBody>
      </p:sp>
      <p:sp>
        <p:nvSpPr>
          <p:cNvPr id="5" name="Footer Placeholder 4"/>
          <p:cNvSpPr>
            <a:spLocks noGrp="1"/>
          </p:cNvSpPr>
          <p:nvPr>
            <p:ph type="ftr" sz="quarter" idx="11"/>
          </p:nvPr>
        </p:nvSpPr>
        <p:spPr/>
        <p:txBody>
          <a:bodyPr/>
          <a:lstStyle/>
          <a:p>
            <a:r>
              <a:rPr lang="en-US"/>
              <a:t>Simonetta Retica</a:t>
            </a:r>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B6555D5-0A96-4054-B0C4-05812B8E80A1}" type="datetime1">
              <a:rPr lang="en-US" smtClean="0"/>
              <a:t>5/13/2025</a:t>
            </a:fld>
            <a:endParaRPr lang="en-US" dirty="0"/>
          </a:p>
        </p:txBody>
      </p:sp>
      <p:sp>
        <p:nvSpPr>
          <p:cNvPr id="5" name="Footer Placeholder 4"/>
          <p:cNvSpPr>
            <a:spLocks noGrp="1"/>
          </p:cNvSpPr>
          <p:nvPr>
            <p:ph type="ftr" sz="quarter" idx="11"/>
          </p:nvPr>
        </p:nvSpPr>
        <p:spPr/>
        <p:txBody>
          <a:bodyPr/>
          <a:lstStyle/>
          <a:p>
            <a:r>
              <a:rPr lang="en-US"/>
              <a:t>Simonetta Retica</a:t>
            </a:r>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797563E3-9C04-458D-A1E5-7B29792736B0}" type="datetime1">
              <a:rPr lang="en-US" smtClean="0"/>
              <a:t>5/13/2025</a:t>
            </a:fld>
            <a:endParaRPr lang="en-US" dirty="0"/>
          </a:p>
        </p:txBody>
      </p:sp>
      <p:sp>
        <p:nvSpPr>
          <p:cNvPr id="5" name="Footer Placeholder 4"/>
          <p:cNvSpPr>
            <a:spLocks noGrp="1"/>
          </p:cNvSpPr>
          <p:nvPr>
            <p:ph type="ftr" sz="quarter" idx="11"/>
          </p:nvPr>
        </p:nvSpPr>
        <p:spPr/>
        <p:txBody>
          <a:bodyPr/>
          <a:lstStyle/>
          <a:p>
            <a:r>
              <a:rPr lang="en-US"/>
              <a:t>Simonetta Retica</a:t>
            </a:r>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59187CB7-C3D5-45A9-96C1-2EEC6F3BA55B}" type="datetime1">
              <a:rPr lang="en-US" smtClean="0"/>
              <a:t>5/13/2025</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r>
              <a:rPr lang="en-US"/>
              <a:t>Simonetta Retica</a:t>
            </a:r>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it-IT"/>
              <a:t>Fare clic per modificare lo stile del titolo dello schema</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A837D817-640D-4711-80A4-1BBC17C2F131}" type="datetime1">
              <a:rPr lang="en-US" smtClean="0"/>
              <a:t>5/13/2025</a:t>
            </a:fld>
            <a:endParaRPr lang="en-US" dirty="0"/>
          </a:p>
        </p:txBody>
      </p:sp>
      <p:sp>
        <p:nvSpPr>
          <p:cNvPr id="6" name="Footer Placeholder 5"/>
          <p:cNvSpPr>
            <a:spLocks noGrp="1"/>
          </p:cNvSpPr>
          <p:nvPr>
            <p:ph type="ftr" sz="quarter" idx="11"/>
          </p:nvPr>
        </p:nvSpPr>
        <p:spPr/>
        <p:txBody>
          <a:bodyPr/>
          <a:lstStyle/>
          <a:p>
            <a:r>
              <a:rPr lang="en-US"/>
              <a:t>Simonetta Retica</a:t>
            </a:r>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C1CC2108-C9F9-40E9-9DAE-495325441390}" type="datetime1">
              <a:rPr lang="en-US" smtClean="0"/>
              <a:t>5/13/2025</a:t>
            </a:fld>
            <a:endParaRPr lang="en-US" dirty="0"/>
          </a:p>
        </p:txBody>
      </p:sp>
      <p:sp>
        <p:nvSpPr>
          <p:cNvPr id="8" name="Footer Placeholder 7"/>
          <p:cNvSpPr>
            <a:spLocks noGrp="1"/>
          </p:cNvSpPr>
          <p:nvPr>
            <p:ph type="ftr" sz="quarter" idx="11"/>
          </p:nvPr>
        </p:nvSpPr>
        <p:spPr/>
        <p:txBody>
          <a:bodyPr/>
          <a:lstStyle/>
          <a:p>
            <a:r>
              <a:rPr lang="en-US"/>
              <a:t>Simonetta Retica</a:t>
            </a:r>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0375C386-90A4-4A49-B2DC-E7BC419A8149}" type="datetime1">
              <a:rPr lang="en-US" smtClean="0"/>
              <a:t>5/13/2025</a:t>
            </a:fld>
            <a:endParaRPr lang="en-US" dirty="0"/>
          </a:p>
        </p:txBody>
      </p:sp>
      <p:sp>
        <p:nvSpPr>
          <p:cNvPr id="4" name="Footer Placeholder 3"/>
          <p:cNvSpPr>
            <a:spLocks noGrp="1"/>
          </p:cNvSpPr>
          <p:nvPr>
            <p:ph type="ftr" sz="quarter" idx="11"/>
          </p:nvPr>
        </p:nvSpPr>
        <p:spPr/>
        <p:txBody>
          <a:bodyPr/>
          <a:lstStyle/>
          <a:p>
            <a:r>
              <a:rPr lang="en-US"/>
              <a:t>Simonetta Retica</a:t>
            </a:r>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830A19-FB78-418C-8EC9-A61595118516}" type="datetime1">
              <a:rPr lang="en-US" smtClean="0"/>
              <a:t>5/13/2025</a:t>
            </a:fld>
            <a:endParaRPr lang="en-US" dirty="0"/>
          </a:p>
        </p:txBody>
      </p:sp>
      <p:sp>
        <p:nvSpPr>
          <p:cNvPr id="3" name="Footer Placeholder 2"/>
          <p:cNvSpPr>
            <a:spLocks noGrp="1"/>
          </p:cNvSpPr>
          <p:nvPr>
            <p:ph type="ftr" sz="quarter" idx="11"/>
          </p:nvPr>
        </p:nvSpPr>
        <p:spPr/>
        <p:txBody>
          <a:bodyPr/>
          <a:lstStyle/>
          <a:p>
            <a:r>
              <a:rPr lang="en-US"/>
              <a:t>Simonetta Retica</a:t>
            </a:r>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DE9DC9F2-CD2E-482F-BD84-74BE6A1382AB}" type="datetime1">
              <a:rPr lang="en-US" smtClean="0"/>
              <a:t>5/13/2025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r>
              <a:rPr lang="en-US"/>
              <a:t>Simonetta Retica</a:t>
            </a:r>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CAD677C-27FD-45C3-9E2F-A738E1EFBEE5}" type="datetime1">
              <a:rPr lang="en-US" smtClean="0"/>
              <a:t>5/13/2025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r>
              <a:rPr lang="en-US"/>
              <a:t>Simonetta Retica</a:t>
            </a:r>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9C17004F-487A-43D6-B531-719DD3EAD518}" type="datetime1">
              <a:rPr lang="en-US" smtClean="0"/>
              <a:t>5/13/2025</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r>
              <a:rPr lang="en-US"/>
              <a:t>Simonetta Retica</a:t>
            </a:r>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BF1A1F2-38A8-5628-52A1-8B614A32B816}"/>
              </a:ext>
            </a:extLst>
          </p:cNvPr>
          <p:cNvSpPr>
            <a:spLocks noGrp="1"/>
          </p:cNvSpPr>
          <p:nvPr>
            <p:ph type="ctrTitle"/>
          </p:nvPr>
        </p:nvSpPr>
        <p:spPr>
          <a:xfrm>
            <a:off x="1915127" y="1728788"/>
            <a:ext cx="8361229" cy="1114425"/>
          </a:xfrm>
        </p:spPr>
        <p:txBody>
          <a:bodyPr/>
          <a:lstStyle/>
          <a:p>
            <a:r>
              <a:rPr lang="it-IT" sz="1800" dirty="0">
                <a:solidFill>
                  <a:schemeClr val="accent2">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GIORNATA DI AGGIORNAMENTO</a:t>
            </a:r>
            <a:br>
              <a:rPr lang="it-IT" sz="1800" b="1" dirty="0">
                <a:solidFill>
                  <a:schemeClr val="accent2">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br>
            <a:r>
              <a:rPr lang="it-IT" sz="1800" b="1" dirty="0">
                <a:solidFill>
                  <a:schemeClr val="accent2">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GLI APPALTI PUBBLICI DOPO IL CORRETTIVO </a:t>
            </a:r>
            <a:br>
              <a:rPr lang="it-IT" sz="1800" b="1" dirty="0">
                <a:solidFill>
                  <a:schemeClr val="accent2">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br>
            <a:r>
              <a:rPr lang="it-IT" sz="1800" b="1" dirty="0">
                <a:solidFill>
                  <a:schemeClr val="accent2">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DECRETO LEGISLATIVO N. 209/2024</a:t>
            </a:r>
            <a:endParaRPr lang="it-IT" sz="4800" b="1" cap="none" dirty="0">
              <a:solidFill>
                <a:schemeClr val="accent2">
                  <a:lumMod val="50000"/>
                </a:schemeClr>
              </a:solidFill>
              <a:latin typeface="Garamond" panose="02020404030301010803" pitchFamily="18" charset="0"/>
            </a:endParaRPr>
          </a:p>
        </p:txBody>
      </p:sp>
      <p:sp>
        <p:nvSpPr>
          <p:cNvPr id="3" name="Sottotitolo 2">
            <a:extLst>
              <a:ext uri="{FF2B5EF4-FFF2-40B4-BE49-F238E27FC236}">
                <a16:creationId xmlns:a16="http://schemas.microsoft.com/office/drawing/2014/main" id="{FD89DF28-B0DA-4436-E0AA-7FECFA287173}"/>
              </a:ext>
            </a:extLst>
          </p:cNvPr>
          <p:cNvSpPr>
            <a:spLocks noGrp="1"/>
          </p:cNvSpPr>
          <p:nvPr>
            <p:ph type="subTitle" idx="1"/>
          </p:nvPr>
        </p:nvSpPr>
        <p:spPr>
          <a:xfrm>
            <a:off x="2679906" y="3429000"/>
            <a:ext cx="6831673" cy="2191870"/>
          </a:xfrm>
        </p:spPr>
        <p:txBody>
          <a:bodyPr>
            <a:normAutofit/>
          </a:bodyPr>
          <a:lstStyle/>
          <a:p>
            <a:pPr algn="l"/>
            <a:endParaRPr lang="it-IT" sz="2000" i="1" dirty="0">
              <a:latin typeface="Garamond" panose="02020404030301010803" pitchFamily="18" charset="0"/>
            </a:endParaRPr>
          </a:p>
          <a:p>
            <a:pPr algn="l"/>
            <a:r>
              <a:rPr lang="it-IT" sz="2000" b="1" i="1" dirty="0">
                <a:solidFill>
                  <a:schemeClr val="accent2">
                    <a:lumMod val="50000"/>
                  </a:schemeClr>
                </a:solidFill>
                <a:latin typeface="Garamond" panose="02020404030301010803" pitchFamily="18" charset="0"/>
              </a:rPr>
              <a:t>L’applicazione dei CCNL dopo il correttivo</a:t>
            </a:r>
          </a:p>
          <a:p>
            <a:pPr algn="l"/>
            <a:endParaRPr lang="it-IT" sz="1800" i="1" dirty="0">
              <a:latin typeface="Garamond" panose="02020404030301010803" pitchFamily="18" charset="0"/>
            </a:endParaRPr>
          </a:p>
          <a:p>
            <a:r>
              <a:rPr lang="it-IT" sz="1800" b="1" dirty="0">
                <a:latin typeface="Garamond" panose="02020404030301010803" pitchFamily="18" charset="0"/>
              </a:rPr>
              <a:t>13 maggio 2025</a:t>
            </a:r>
          </a:p>
          <a:p>
            <a:r>
              <a:rPr lang="it-IT" sz="1800" b="1" dirty="0">
                <a:latin typeface="Garamond" panose="02020404030301010803" pitchFamily="18" charset="0"/>
              </a:rPr>
              <a:t>A.N.C.E. L’Aquila </a:t>
            </a:r>
          </a:p>
          <a:p>
            <a:pPr algn="l"/>
            <a:r>
              <a:rPr lang="it-IT" sz="1800" i="1" dirty="0">
                <a:solidFill>
                  <a:schemeClr val="accent2">
                    <a:lumMod val="50000"/>
                  </a:schemeClr>
                </a:solidFill>
                <a:latin typeface="Garamond" panose="02020404030301010803" pitchFamily="18" charset="0"/>
              </a:rPr>
              <a:t>Simonetta Retica</a:t>
            </a:r>
          </a:p>
          <a:p>
            <a:endParaRPr lang="it-IT" sz="1800" b="1" dirty="0">
              <a:latin typeface="Garamond" panose="02020404030301010803" pitchFamily="18" charset="0"/>
            </a:endParaRPr>
          </a:p>
          <a:p>
            <a:endParaRPr lang="it-IT" sz="1800" b="1" dirty="0">
              <a:latin typeface="Garamond" panose="02020404030301010803" pitchFamily="18" charset="0"/>
            </a:endParaRPr>
          </a:p>
          <a:p>
            <a:endParaRPr lang="it-IT" sz="1800" b="1" dirty="0">
              <a:latin typeface="Garamond" panose="02020404030301010803" pitchFamily="18" charset="0"/>
            </a:endParaRPr>
          </a:p>
          <a:p>
            <a:pPr algn="r"/>
            <a:endParaRPr lang="it-IT" i="1" dirty="0"/>
          </a:p>
        </p:txBody>
      </p:sp>
      <p:sp>
        <p:nvSpPr>
          <p:cNvPr id="5" name="Segnaposto numero diapositiva 4">
            <a:extLst>
              <a:ext uri="{FF2B5EF4-FFF2-40B4-BE49-F238E27FC236}">
                <a16:creationId xmlns:a16="http://schemas.microsoft.com/office/drawing/2014/main" id="{0190C887-9274-116C-CB87-9A5A1233E982}"/>
              </a:ext>
            </a:extLst>
          </p:cNvPr>
          <p:cNvSpPr>
            <a:spLocks noGrp="1"/>
          </p:cNvSpPr>
          <p:nvPr>
            <p:ph type="sldNum" sz="quarter" idx="12"/>
          </p:nvPr>
        </p:nvSpPr>
        <p:spPr/>
        <p:txBody>
          <a:bodyPr/>
          <a:lstStyle/>
          <a:p>
            <a:fld id="{69E57DC2-970A-4B3E-BB1C-7A09969E49DF}" type="slidenum">
              <a:rPr lang="en-US" smtClean="0"/>
              <a:pPr/>
              <a:t>1</a:t>
            </a:fld>
            <a:endParaRPr lang="en-US" dirty="0"/>
          </a:p>
        </p:txBody>
      </p:sp>
    </p:spTree>
    <p:extLst>
      <p:ext uri="{BB962C8B-B14F-4D97-AF65-F5344CB8AC3E}">
        <p14:creationId xmlns:p14="http://schemas.microsoft.com/office/powerpoint/2010/main" val="20805040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6AAB4D-C036-8E53-5BB6-2EF018836DC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29EEFD8-7AE1-12E9-6E23-67B8A8C04F6F}"/>
              </a:ext>
            </a:extLst>
          </p:cNvPr>
          <p:cNvSpPr>
            <a:spLocks noGrp="1"/>
          </p:cNvSpPr>
          <p:nvPr>
            <p:ph type="title"/>
          </p:nvPr>
        </p:nvSpPr>
        <p:spPr>
          <a:xfrm>
            <a:off x="1295400" y="300788"/>
            <a:ext cx="9601200" cy="899362"/>
          </a:xfrm>
        </p:spPr>
        <p:txBody>
          <a:bodyPr>
            <a:normAutofit/>
          </a:bodyPr>
          <a:lstStyle/>
          <a:p>
            <a:r>
              <a:rPr lang="it-IT" sz="2800" b="1" dirty="0">
                <a:solidFill>
                  <a:schemeClr val="accent2">
                    <a:lumMod val="50000"/>
                  </a:schemeClr>
                </a:solidFill>
                <a:latin typeface="Garamond" panose="02020404030301010803" pitchFamily="18" charset="0"/>
              </a:rPr>
              <a:t>L’art. 11 – commi 2 e 2 bis (nuovi)</a:t>
            </a:r>
          </a:p>
        </p:txBody>
      </p:sp>
      <p:sp>
        <p:nvSpPr>
          <p:cNvPr id="3" name="Segnaposto contenuto 2">
            <a:extLst>
              <a:ext uri="{FF2B5EF4-FFF2-40B4-BE49-F238E27FC236}">
                <a16:creationId xmlns:a16="http://schemas.microsoft.com/office/drawing/2014/main" id="{94B97192-489C-09DE-DED3-F8098D6D2274}"/>
              </a:ext>
            </a:extLst>
          </p:cNvPr>
          <p:cNvSpPr>
            <a:spLocks noGrp="1"/>
          </p:cNvSpPr>
          <p:nvPr>
            <p:ph idx="1"/>
          </p:nvPr>
        </p:nvSpPr>
        <p:spPr>
          <a:xfrm>
            <a:off x="1371600" y="833718"/>
            <a:ext cx="9601200" cy="5723494"/>
          </a:xfrm>
        </p:spPr>
        <p:txBody>
          <a:bodyPr>
            <a:noAutofit/>
          </a:bodyPr>
          <a:lstStyle/>
          <a:p>
            <a:pPr marL="0" indent="0" algn="just" fontAlgn="base">
              <a:spcAft>
                <a:spcPts val="0"/>
              </a:spcAft>
              <a:buNone/>
            </a:pPr>
            <a:endParaRPr lang="it-IT" sz="1800" dirty="0">
              <a:solidFill>
                <a:srgbClr val="2B2B2B"/>
              </a:solidFill>
              <a:latin typeface="Garamond" panose="02020404030301010803" pitchFamily="18" charset="0"/>
            </a:endParaRPr>
          </a:p>
          <a:p>
            <a:pPr marL="0" indent="0" algn="just" fontAlgn="base">
              <a:spcAft>
                <a:spcPts val="0"/>
              </a:spcAft>
              <a:buNone/>
            </a:pPr>
            <a:r>
              <a:rPr lang="it-IT" sz="1800" b="0" i="1" strike="sngStrike" baseline="0" dirty="0">
                <a:solidFill>
                  <a:srgbClr val="000000"/>
                </a:solidFill>
                <a:latin typeface="Garamond" panose="02020404030301010803" pitchFamily="18" charset="0"/>
              </a:rPr>
              <a:t>2. </a:t>
            </a:r>
            <a:r>
              <a:rPr lang="it-IT" sz="1800" b="1" i="1" strike="sngStrike" baseline="0" dirty="0">
                <a:solidFill>
                  <a:srgbClr val="000000"/>
                </a:solidFill>
                <a:latin typeface="Garamond" panose="02020404030301010803" pitchFamily="18" charset="0"/>
              </a:rPr>
              <a:t>Nei bandi e negli inviti le stazioni appaltanti e gli enti concedenti indicano il contratto collettivo applicabile al personale dipendente impiegato nell'appalto o nella concessione, in conformità al comma 1. </a:t>
            </a:r>
            <a:r>
              <a:rPr lang="it-IT" sz="1800" b="0" i="1" u="none" strike="noStrike" baseline="0" dirty="0">
                <a:solidFill>
                  <a:srgbClr val="000000"/>
                </a:solidFill>
                <a:latin typeface="Calibri" panose="020F0502020204030204" pitchFamily="34" charset="0"/>
              </a:rPr>
              <a:t>	</a:t>
            </a:r>
          </a:p>
          <a:p>
            <a:pPr marL="0" indent="0">
              <a:buNone/>
            </a:pPr>
            <a:r>
              <a:rPr lang="it-IT" sz="1800" b="1" i="1" u="none" strike="noStrike" baseline="0" dirty="0">
                <a:solidFill>
                  <a:srgbClr val="000000"/>
                </a:solidFill>
                <a:latin typeface="Garamond" panose="02020404030301010803" pitchFamily="18" charset="0"/>
              </a:rPr>
              <a:t>2. Nei documenti iniziali di gara e nella decisione di contrarre di cui all’articolo 17, comma 2, le stazioni appaltanti e gli enti concedenti indicano il contratto collettivo applicabile al personale dipendente impiegato nell’attività oggetto dell’appalto o della concessione svolta dall’impresa anche in maniera prevalente, in conformità al comma 1 e all'allegato I.01. </a:t>
            </a:r>
            <a:endParaRPr lang="it-IT" sz="1800" b="0" i="1" u="none" strike="noStrike" baseline="0" dirty="0">
              <a:solidFill>
                <a:srgbClr val="000000"/>
              </a:solidFill>
              <a:latin typeface="Garamond" panose="02020404030301010803" pitchFamily="18" charset="0"/>
            </a:endParaRPr>
          </a:p>
          <a:p>
            <a:pPr marL="0" indent="0">
              <a:buNone/>
            </a:pPr>
            <a:r>
              <a:rPr lang="it-IT" sz="1800" b="1" i="1" u="none" strike="noStrike" baseline="0" dirty="0">
                <a:solidFill>
                  <a:srgbClr val="000000"/>
                </a:solidFill>
                <a:latin typeface="Garamond" panose="02020404030301010803" pitchFamily="18" charset="0"/>
              </a:rPr>
              <a:t>2-bis. In presenza di prestazioni scorporabili, secondarie, accessorie o sussidiarie, qualora le relative attività siano differenti da quelle prevalenti oggetto dell’appalto o della concessione e si riferiscano, per una soglia pari o superiore al 30 per cento, alla medesima categoria omogenea di attività, le stazioni appaltanti e gli enti concedenti indicano altresì nei documenti di cui al comma 2 il contratto collettivo nazionale e territoriale di lavoro in vigore per il settore e per la zona nella quale si eseguono le prestazioni di lavoro, stipulato dalle associazioni dei datori e dei prestatori di lavoro comparativamente più rappresentative sul piano nazionale, applicabile al personale impiegato in tali prestazioni. </a:t>
            </a:r>
            <a:r>
              <a:rPr lang="it-IT" sz="1800" b="0" i="1" u="none" strike="noStrike" baseline="0" dirty="0">
                <a:solidFill>
                  <a:srgbClr val="000000"/>
                </a:solidFill>
                <a:latin typeface="Garamond" panose="02020404030301010803" pitchFamily="18" charset="0"/>
              </a:rPr>
              <a:t>	</a:t>
            </a:r>
          </a:p>
          <a:p>
            <a:pPr marL="0" indent="0" algn="just" fontAlgn="base">
              <a:spcAft>
                <a:spcPts val="1800"/>
              </a:spcAft>
              <a:buNone/>
            </a:pPr>
            <a:endParaRPr lang="it-IT" sz="2400" b="0" i="1" dirty="0">
              <a:solidFill>
                <a:srgbClr val="2B2B2B"/>
              </a:solidFill>
              <a:effectLst/>
              <a:latin typeface="Garamond" panose="02020404030301010803" pitchFamily="18" charset="0"/>
            </a:endParaRPr>
          </a:p>
        </p:txBody>
      </p:sp>
      <p:sp>
        <p:nvSpPr>
          <p:cNvPr id="5" name="Segnaposto numero diapositiva 4">
            <a:extLst>
              <a:ext uri="{FF2B5EF4-FFF2-40B4-BE49-F238E27FC236}">
                <a16:creationId xmlns:a16="http://schemas.microsoft.com/office/drawing/2014/main" id="{10DA6545-DCA9-553C-A5F5-F6617ECD6E65}"/>
              </a:ext>
            </a:extLst>
          </p:cNvPr>
          <p:cNvSpPr>
            <a:spLocks noGrp="1"/>
          </p:cNvSpPr>
          <p:nvPr>
            <p:ph type="sldNum" sz="quarter" idx="12"/>
          </p:nvPr>
        </p:nvSpPr>
        <p:spPr/>
        <p:txBody>
          <a:bodyPr/>
          <a:lstStyle/>
          <a:p>
            <a:fld id="{69E57DC2-970A-4B3E-BB1C-7A09969E49DF}" type="slidenum">
              <a:rPr lang="en-US" smtClean="0"/>
              <a:t>10</a:t>
            </a:fld>
            <a:endParaRPr lang="en-US" dirty="0"/>
          </a:p>
        </p:txBody>
      </p:sp>
    </p:spTree>
    <p:extLst>
      <p:ext uri="{BB962C8B-B14F-4D97-AF65-F5344CB8AC3E}">
        <p14:creationId xmlns:p14="http://schemas.microsoft.com/office/powerpoint/2010/main" val="20539546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86B22-53FE-3E9C-8A16-8A2960659DB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362FC28-3F48-E5C6-03DC-FC9A2BE3CFA8}"/>
              </a:ext>
            </a:extLst>
          </p:cNvPr>
          <p:cNvSpPr>
            <a:spLocks noGrp="1"/>
          </p:cNvSpPr>
          <p:nvPr>
            <p:ph type="title"/>
          </p:nvPr>
        </p:nvSpPr>
        <p:spPr>
          <a:xfrm>
            <a:off x="1295400" y="300788"/>
            <a:ext cx="9601200" cy="532929"/>
          </a:xfrm>
        </p:spPr>
        <p:txBody>
          <a:bodyPr>
            <a:normAutofit fontScale="90000"/>
          </a:bodyPr>
          <a:lstStyle/>
          <a:p>
            <a:r>
              <a:rPr lang="it-IT" sz="3600" dirty="0">
                <a:solidFill>
                  <a:schemeClr val="accent2">
                    <a:lumMod val="50000"/>
                  </a:schemeClr>
                </a:solidFill>
                <a:latin typeface="Garamond" panose="02020404030301010803" pitchFamily="18" charset="0"/>
              </a:rPr>
              <a:t>L’art. 11 </a:t>
            </a:r>
          </a:p>
        </p:txBody>
      </p:sp>
      <p:sp>
        <p:nvSpPr>
          <p:cNvPr id="3" name="Segnaposto contenuto 2">
            <a:extLst>
              <a:ext uri="{FF2B5EF4-FFF2-40B4-BE49-F238E27FC236}">
                <a16:creationId xmlns:a16="http://schemas.microsoft.com/office/drawing/2014/main" id="{219951DC-F9DF-FC49-38B5-43407B8BD4E5}"/>
              </a:ext>
            </a:extLst>
          </p:cNvPr>
          <p:cNvSpPr>
            <a:spLocks noGrp="1"/>
          </p:cNvSpPr>
          <p:nvPr>
            <p:ph idx="1"/>
          </p:nvPr>
        </p:nvSpPr>
        <p:spPr>
          <a:xfrm>
            <a:off x="1552074" y="1048269"/>
            <a:ext cx="9601200" cy="5190564"/>
          </a:xfrm>
        </p:spPr>
        <p:txBody>
          <a:bodyPr>
            <a:noAutofit/>
          </a:bodyPr>
          <a:lstStyle/>
          <a:p>
            <a:pPr marL="0" indent="0">
              <a:buNone/>
            </a:pPr>
            <a:r>
              <a:rPr lang="it-IT" dirty="0">
                <a:solidFill>
                  <a:srgbClr val="000000"/>
                </a:solidFill>
                <a:latin typeface="Garamond" panose="02020404030301010803" pitchFamily="18" charset="0"/>
              </a:rPr>
              <a:t>Commi 3 - 5</a:t>
            </a:r>
          </a:p>
          <a:p>
            <a:pPr marL="0" indent="0">
              <a:buNone/>
            </a:pPr>
            <a:r>
              <a:rPr lang="it-IT" sz="2400" b="0" i="1" u="none" strike="noStrike" baseline="0" dirty="0">
                <a:solidFill>
                  <a:srgbClr val="000000"/>
                </a:solidFill>
                <a:latin typeface="Garamond" panose="02020404030301010803" pitchFamily="18" charset="0"/>
              </a:rPr>
              <a:t>3. </a:t>
            </a:r>
            <a:r>
              <a:rPr lang="it-IT" sz="2400" b="1" i="1" u="none" strike="noStrike" baseline="0" dirty="0">
                <a:solidFill>
                  <a:srgbClr val="000000"/>
                </a:solidFill>
                <a:latin typeface="Garamond" panose="02020404030301010803" pitchFamily="18" charset="0"/>
              </a:rPr>
              <a:t>Nei casi di cui ai commi 2 e 2-bis, gli operatori economici </a:t>
            </a:r>
            <a:r>
              <a:rPr lang="it-IT" sz="2400" b="0" i="1" u="none" strike="noStrike" baseline="0" dirty="0">
                <a:solidFill>
                  <a:srgbClr val="000000"/>
                </a:solidFill>
                <a:latin typeface="Garamond" panose="02020404030301010803" pitchFamily="18" charset="0"/>
              </a:rPr>
              <a:t>possono indicare nella propria offerta il </a:t>
            </a:r>
            <a:r>
              <a:rPr lang="it-IT" sz="2400" b="0" i="1" u="sng" strike="noStrike" baseline="0" dirty="0">
                <a:solidFill>
                  <a:srgbClr val="000000"/>
                </a:solidFill>
                <a:latin typeface="Garamond" panose="02020404030301010803" pitchFamily="18" charset="0"/>
              </a:rPr>
              <a:t>differente contratto collettivo </a:t>
            </a:r>
            <a:r>
              <a:rPr lang="it-IT" sz="2400" b="0" i="1" u="none" strike="noStrike" baseline="0" dirty="0">
                <a:solidFill>
                  <a:srgbClr val="000000"/>
                </a:solidFill>
                <a:latin typeface="Garamond" panose="02020404030301010803" pitchFamily="18" charset="0"/>
              </a:rPr>
              <a:t>da essi applicato, </a:t>
            </a:r>
            <a:r>
              <a:rPr lang="it-IT" sz="2400" b="0" i="1" u="sng" strike="noStrike" baseline="0" dirty="0">
                <a:solidFill>
                  <a:srgbClr val="000000"/>
                </a:solidFill>
                <a:latin typeface="Garamond" panose="02020404030301010803" pitchFamily="18" charset="0"/>
              </a:rPr>
              <a:t>purché garantisca ai dipendenti le stesse tutele di quello indicato dalla stazione appaltante o dall’ente concedente</a:t>
            </a:r>
            <a:r>
              <a:rPr lang="it-IT" sz="2400" b="0" i="1" u="none" strike="noStrike" baseline="0" dirty="0">
                <a:solidFill>
                  <a:srgbClr val="000000"/>
                </a:solidFill>
                <a:latin typeface="Garamond" panose="02020404030301010803" pitchFamily="18" charset="0"/>
              </a:rPr>
              <a:t>. </a:t>
            </a:r>
          </a:p>
          <a:p>
            <a:pPr marL="0" indent="0">
              <a:buNone/>
            </a:pPr>
            <a:r>
              <a:rPr lang="it-IT" sz="2400" b="0" i="1" u="none" strike="noStrike" baseline="0" dirty="0">
                <a:solidFill>
                  <a:srgbClr val="000000"/>
                </a:solidFill>
                <a:latin typeface="Garamond" panose="02020404030301010803" pitchFamily="18" charset="0"/>
              </a:rPr>
              <a:t>4. Nei casi di cui al comma 3, prima di procedere all’affidamento o all’aggiudicazione le stazioni appaltanti e gli enti concedenti </a:t>
            </a:r>
            <a:r>
              <a:rPr lang="it-IT" sz="2400" b="0" i="1" u="sng" strike="noStrike" baseline="0" dirty="0">
                <a:solidFill>
                  <a:srgbClr val="000000"/>
                </a:solidFill>
                <a:latin typeface="Garamond" panose="02020404030301010803" pitchFamily="18" charset="0"/>
              </a:rPr>
              <a:t>acquisiscono la dichiarazione con la quale l’operatore economico individuato si impegna ad applicare il contratto collettivo nazionale e territoriale indicato nell’esecuzione delle prestazioni oggetto del contratto per tutta la sua durata, ovvero la dichiarazione di equivalenza delle tutele</a:t>
            </a:r>
            <a:r>
              <a:rPr lang="it-IT" sz="2400" b="0" i="1" u="none" strike="noStrike" baseline="0" dirty="0">
                <a:solidFill>
                  <a:srgbClr val="000000"/>
                </a:solidFill>
                <a:latin typeface="Garamond" panose="02020404030301010803" pitchFamily="18" charset="0"/>
              </a:rPr>
              <a:t>. In quest’ultimo caso, la dichiarazione è anche verificata con le modalità di cui all’articolo 110</a:t>
            </a:r>
            <a:r>
              <a:rPr lang="it-IT" sz="2400" b="1" i="1" u="none" strike="noStrike" baseline="0" dirty="0">
                <a:solidFill>
                  <a:srgbClr val="000000"/>
                </a:solidFill>
                <a:latin typeface="Garamond" panose="02020404030301010803" pitchFamily="18" charset="0"/>
              </a:rPr>
              <a:t>, in conformità all’Allegato I.01</a:t>
            </a:r>
            <a:r>
              <a:rPr lang="it-IT" sz="2400" b="0" i="1" u="none" strike="noStrike" baseline="0" dirty="0">
                <a:solidFill>
                  <a:srgbClr val="000000"/>
                </a:solidFill>
                <a:latin typeface="Garamond" panose="02020404030301010803" pitchFamily="18" charset="0"/>
              </a:rPr>
              <a:t>. </a:t>
            </a:r>
          </a:p>
          <a:p>
            <a:pPr marL="0" indent="0">
              <a:buNone/>
            </a:pPr>
            <a:r>
              <a:rPr lang="it-IT" sz="2400" b="0" i="1" u="none" strike="noStrike" baseline="0" dirty="0">
                <a:solidFill>
                  <a:srgbClr val="000000"/>
                </a:solidFill>
                <a:latin typeface="Garamond" panose="02020404030301010803" pitchFamily="18" charset="0"/>
              </a:rPr>
              <a:t>5. Le stazioni appaltanti e gli enti concedenti assicurano, in tutti i casi, che le medesime tutele normative ed economiche siano garantite ai </a:t>
            </a:r>
            <a:r>
              <a:rPr lang="it-IT" sz="2400" b="0" i="1" u="sng" strike="noStrike" baseline="0" dirty="0">
                <a:solidFill>
                  <a:srgbClr val="000000"/>
                </a:solidFill>
                <a:latin typeface="Garamond" panose="02020404030301010803" pitchFamily="18" charset="0"/>
              </a:rPr>
              <a:t>lavoratori in subappalto</a:t>
            </a:r>
            <a:r>
              <a:rPr lang="it-IT" sz="2400" b="0" i="1" strike="noStrike" baseline="0" dirty="0">
                <a:solidFill>
                  <a:srgbClr val="000000"/>
                </a:solidFill>
                <a:latin typeface="Garamond" panose="02020404030301010803" pitchFamily="18" charset="0"/>
              </a:rPr>
              <a:t>. 	</a:t>
            </a:r>
          </a:p>
          <a:p>
            <a:pPr marL="0" indent="0" algn="just" fontAlgn="base">
              <a:spcAft>
                <a:spcPts val="1800"/>
              </a:spcAft>
              <a:buNone/>
            </a:pPr>
            <a:endParaRPr lang="it-IT" sz="2400" b="0" i="1" dirty="0">
              <a:solidFill>
                <a:srgbClr val="2B2B2B"/>
              </a:solidFill>
              <a:effectLst/>
              <a:latin typeface="Garamond" panose="02020404030301010803" pitchFamily="18" charset="0"/>
            </a:endParaRPr>
          </a:p>
        </p:txBody>
      </p:sp>
      <p:sp>
        <p:nvSpPr>
          <p:cNvPr id="5" name="Segnaposto numero diapositiva 4">
            <a:extLst>
              <a:ext uri="{FF2B5EF4-FFF2-40B4-BE49-F238E27FC236}">
                <a16:creationId xmlns:a16="http://schemas.microsoft.com/office/drawing/2014/main" id="{B4A3DFA1-8705-6CA0-C33E-D07330A99EDD}"/>
              </a:ext>
            </a:extLst>
          </p:cNvPr>
          <p:cNvSpPr>
            <a:spLocks noGrp="1"/>
          </p:cNvSpPr>
          <p:nvPr>
            <p:ph type="sldNum" sz="quarter" idx="12"/>
          </p:nvPr>
        </p:nvSpPr>
        <p:spPr/>
        <p:txBody>
          <a:bodyPr/>
          <a:lstStyle/>
          <a:p>
            <a:fld id="{69E57DC2-970A-4B3E-BB1C-7A09969E49DF}" type="slidenum">
              <a:rPr lang="en-US" smtClean="0"/>
              <a:t>11</a:t>
            </a:fld>
            <a:endParaRPr lang="en-US" dirty="0"/>
          </a:p>
        </p:txBody>
      </p:sp>
    </p:spTree>
    <p:extLst>
      <p:ext uri="{BB962C8B-B14F-4D97-AF65-F5344CB8AC3E}">
        <p14:creationId xmlns:p14="http://schemas.microsoft.com/office/powerpoint/2010/main" val="18417289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7FF18D-0F6F-596A-FECE-013F0B44F0B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8D9EC45-0095-6DF4-6A17-8386368561DB}"/>
              </a:ext>
            </a:extLst>
          </p:cNvPr>
          <p:cNvSpPr>
            <a:spLocks noGrp="1"/>
          </p:cNvSpPr>
          <p:nvPr>
            <p:ph type="title"/>
          </p:nvPr>
        </p:nvSpPr>
        <p:spPr>
          <a:xfrm>
            <a:off x="1371600" y="678934"/>
            <a:ext cx="9601200" cy="713232"/>
          </a:xfrm>
        </p:spPr>
        <p:txBody>
          <a:bodyPr>
            <a:normAutofit fontScale="90000"/>
          </a:bodyPr>
          <a:lstStyle/>
          <a:p>
            <a:r>
              <a:rPr lang="it-IT" sz="2700" b="1" dirty="0" err="1">
                <a:solidFill>
                  <a:schemeClr val="accent2">
                    <a:lumMod val="50000"/>
                  </a:schemeClr>
                </a:solidFill>
                <a:latin typeface="Garamond" panose="02020404030301010803" pitchFamily="18" charset="0"/>
              </a:rPr>
              <a:t>All</a:t>
            </a:r>
            <a:r>
              <a:rPr lang="it-IT" sz="2700" b="1" dirty="0">
                <a:solidFill>
                  <a:schemeClr val="accent2">
                    <a:lumMod val="50000"/>
                  </a:schemeClr>
                </a:solidFill>
                <a:latin typeface="Garamond" panose="02020404030301010803" pitchFamily="18" charset="0"/>
              </a:rPr>
              <a:t>. I.01 – Contratti collettivi</a:t>
            </a:r>
            <a:br>
              <a:rPr lang="it-IT" sz="2400" b="1" dirty="0">
                <a:latin typeface="Garamond" panose="02020404030301010803" pitchFamily="18" charset="0"/>
              </a:rPr>
            </a:br>
            <a:br>
              <a:rPr lang="it-IT" sz="2400" dirty="0"/>
            </a:br>
            <a:endParaRPr lang="it-IT" sz="2400" i="1" dirty="0"/>
          </a:p>
        </p:txBody>
      </p:sp>
      <p:sp>
        <p:nvSpPr>
          <p:cNvPr id="3" name="Segnaposto contenuto 2">
            <a:extLst>
              <a:ext uri="{FF2B5EF4-FFF2-40B4-BE49-F238E27FC236}">
                <a16:creationId xmlns:a16="http://schemas.microsoft.com/office/drawing/2014/main" id="{925C17D1-434B-B4DD-D5FC-39EFFDD0C23E}"/>
              </a:ext>
            </a:extLst>
          </p:cNvPr>
          <p:cNvSpPr>
            <a:spLocks noGrp="1"/>
          </p:cNvSpPr>
          <p:nvPr>
            <p:ph idx="1"/>
          </p:nvPr>
        </p:nvSpPr>
        <p:spPr>
          <a:xfrm>
            <a:off x="1371600" y="1609344"/>
            <a:ext cx="10030968" cy="4844042"/>
          </a:xfrm>
        </p:spPr>
        <p:txBody>
          <a:bodyPr>
            <a:normAutofit/>
          </a:bodyPr>
          <a:lstStyle/>
          <a:p>
            <a:pPr marL="0" indent="0">
              <a:spcBef>
                <a:spcPts val="0"/>
              </a:spcBef>
              <a:spcAft>
                <a:spcPts val="0"/>
              </a:spcAft>
              <a:buNone/>
            </a:pPr>
            <a:r>
              <a:rPr lang="it-IT" sz="1800" b="1" dirty="0">
                <a:latin typeface="Garamond" panose="02020404030301010803" pitchFamily="18" charset="0"/>
              </a:rPr>
              <a:t>Art. 1 (Ambito di applicazione) </a:t>
            </a:r>
          </a:p>
          <a:p>
            <a:pPr marL="0" indent="0">
              <a:spcBef>
                <a:spcPts val="0"/>
              </a:spcBef>
              <a:spcAft>
                <a:spcPts val="0"/>
              </a:spcAft>
              <a:buNone/>
            </a:pPr>
            <a:endParaRPr lang="it-IT" sz="1800" b="1" dirty="0">
              <a:latin typeface="Garamond" panose="02020404030301010803" pitchFamily="18" charset="0"/>
            </a:endParaRPr>
          </a:p>
          <a:p>
            <a:pPr marL="0" indent="0">
              <a:spcBef>
                <a:spcPts val="0"/>
              </a:spcBef>
              <a:spcAft>
                <a:spcPts val="0"/>
              </a:spcAft>
              <a:buNone/>
            </a:pPr>
            <a:r>
              <a:rPr lang="it-IT" sz="1800" b="1" i="1" dirty="0">
                <a:latin typeface="Garamond" panose="02020404030301010803" pitchFamily="18" charset="0"/>
              </a:rPr>
              <a:t>1. Il presente Allegato disciplina 1 criteri e le modalità per l’individuazione, nei bandi, negli inviti e nella decisione di contrarre di cui all’articolo 17, comma 2, del codice, del contratto collettivo nazionale e territoriale da applicare al personale impiegato nei lavori, servizi e forniture oggetto di appalti pubblici e concessioni, in vigore per il settore e per la zona nella quale si eseguono le prestazioni di lavoro, stipulato dalle associazioni dei datori e dei prestatori di lavoro comparativamente più rappresentative sul piano nazionale e quello il </a:t>
            </a:r>
            <a:r>
              <a:rPr lang="it-IT" sz="1800" b="1" i="1" u="sng" dirty="0">
                <a:latin typeface="Garamond" panose="02020404030301010803" pitchFamily="18" charset="0"/>
              </a:rPr>
              <a:t>cui ambito di applicazione sia strettamente connesso con l'attività oggetto dell'appalto o della concessione </a:t>
            </a:r>
            <a:r>
              <a:rPr lang="it-IT" sz="1800" b="1" i="1" dirty="0">
                <a:latin typeface="Garamond" panose="02020404030301010803" pitchFamily="18" charset="0"/>
              </a:rPr>
              <a:t>svolta dall'impresa anche in maniera prevalente di cui all’articolo 11, commi 1 e 2, nonché per la presentazione e verifica della dichiarazione di equivalenza delle tutele ai sensi dell’articolo 11, comma 4. Il presente Allegato disciplina altresì i criteri e le modalità per l’individuazione, nei bandi, negli inviti e nella decisione di contrarre di cui all’articolo 17, comma 2, del codice, dei contratti collettivi applicabili ai sensi dell’articolo 11, comma 2-bis, nonché per la presentazione e verifica della relativa dichiarazione di equivalenza delle tutele ai sensi dell’articolo 11, comma 4.</a:t>
            </a:r>
            <a:endParaRPr lang="it-IT" sz="1800" b="1" i="1" u="none" strike="noStrike" baseline="0" dirty="0">
              <a:latin typeface="Poppins-Regular"/>
            </a:endParaRPr>
          </a:p>
          <a:p>
            <a:pPr marL="0" indent="0">
              <a:buNone/>
            </a:pPr>
            <a:endParaRPr lang="it-IT" dirty="0"/>
          </a:p>
        </p:txBody>
      </p:sp>
      <p:sp>
        <p:nvSpPr>
          <p:cNvPr id="5" name="Segnaposto numero diapositiva 4">
            <a:extLst>
              <a:ext uri="{FF2B5EF4-FFF2-40B4-BE49-F238E27FC236}">
                <a16:creationId xmlns:a16="http://schemas.microsoft.com/office/drawing/2014/main" id="{2BAB18FF-A2D5-1DCD-97AC-9E793C3BF781}"/>
              </a:ext>
            </a:extLst>
          </p:cNvPr>
          <p:cNvSpPr>
            <a:spLocks noGrp="1"/>
          </p:cNvSpPr>
          <p:nvPr>
            <p:ph type="sldNum" sz="quarter" idx="12"/>
          </p:nvPr>
        </p:nvSpPr>
        <p:spPr/>
        <p:txBody>
          <a:bodyPr/>
          <a:lstStyle/>
          <a:p>
            <a:fld id="{69E57DC2-970A-4B3E-BB1C-7A09969E49DF}" type="slidenum">
              <a:rPr lang="en-US" smtClean="0"/>
              <a:t>12</a:t>
            </a:fld>
            <a:endParaRPr lang="en-US" dirty="0"/>
          </a:p>
        </p:txBody>
      </p:sp>
    </p:spTree>
    <p:extLst>
      <p:ext uri="{BB962C8B-B14F-4D97-AF65-F5344CB8AC3E}">
        <p14:creationId xmlns:p14="http://schemas.microsoft.com/office/powerpoint/2010/main" val="41700979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E3A43-1A28-1E7B-F31E-67D04AAFA05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41704AE-A8EF-C6E5-3D52-B48AE22F4F06}"/>
              </a:ext>
            </a:extLst>
          </p:cNvPr>
          <p:cNvSpPr>
            <a:spLocks noGrp="1"/>
          </p:cNvSpPr>
          <p:nvPr>
            <p:ph type="title"/>
          </p:nvPr>
        </p:nvSpPr>
        <p:spPr>
          <a:xfrm>
            <a:off x="1628775" y="338329"/>
            <a:ext cx="9601200" cy="502920"/>
          </a:xfrm>
        </p:spPr>
        <p:txBody>
          <a:bodyPr>
            <a:normAutofit fontScale="90000"/>
          </a:bodyPr>
          <a:lstStyle/>
          <a:p>
            <a:r>
              <a:rPr lang="it-IT" sz="2400" b="1" dirty="0" err="1">
                <a:solidFill>
                  <a:schemeClr val="accent2">
                    <a:lumMod val="50000"/>
                  </a:schemeClr>
                </a:solidFill>
                <a:latin typeface="Garamond" panose="02020404030301010803" pitchFamily="18" charset="0"/>
              </a:rPr>
              <a:t>All</a:t>
            </a:r>
            <a:r>
              <a:rPr lang="it-IT" sz="2400" b="1" dirty="0">
                <a:solidFill>
                  <a:schemeClr val="accent2">
                    <a:lumMod val="50000"/>
                  </a:schemeClr>
                </a:solidFill>
                <a:latin typeface="Garamond" panose="02020404030301010803" pitchFamily="18" charset="0"/>
              </a:rPr>
              <a:t>. I.01 – Contratti collettivi</a:t>
            </a:r>
            <a:br>
              <a:rPr lang="it-IT" sz="2400" dirty="0">
                <a:solidFill>
                  <a:schemeClr val="accent2">
                    <a:lumMod val="50000"/>
                  </a:schemeClr>
                </a:solidFill>
                <a:latin typeface="Garamond" panose="02020404030301010803" pitchFamily="18" charset="0"/>
              </a:rPr>
            </a:br>
            <a:br>
              <a:rPr lang="it-IT" sz="2400" dirty="0"/>
            </a:br>
            <a:endParaRPr lang="it-IT" sz="2400" i="1" dirty="0"/>
          </a:p>
        </p:txBody>
      </p:sp>
      <p:sp>
        <p:nvSpPr>
          <p:cNvPr id="3" name="Segnaposto contenuto 2">
            <a:extLst>
              <a:ext uri="{FF2B5EF4-FFF2-40B4-BE49-F238E27FC236}">
                <a16:creationId xmlns:a16="http://schemas.microsoft.com/office/drawing/2014/main" id="{26D4D46B-AE89-1294-7B5C-5910532321B8}"/>
              </a:ext>
            </a:extLst>
          </p:cNvPr>
          <p:cNvSpPr>
            <a:spLocks noGrp="1"/>
          </p:cNvSpPr>
          <p:nvPr>
            <p:ph idx="1"/>
          </p:nvPr>
        </p:nvSpPr>
        <p:spPr>
          <a:xfrm>
            <a:off x="1628775" y="685801"/>
            <a:ext cx="9601200" cy="5929312"/>
          </a:xfrm>
        </p:spPr>
        <p:txBody>
          <a:bodyPr>
            <a:normAutofit fontScale="92500" lnSpcReduction="10000"/>
          </a:bodyPr>
          <a:lstStyle/>
          <a:p>
            <a:pPr marL="0" indent="0">
              <a:buNone/>
            </a:pPr>
            <a:endParaRPr lang="it-IT" sz="1800" dirty="0">
              <a:latin typeface="Garamond" panose="02020404030301010803" pitchFamily="18" charset="0"/>
            </a:endParaRPr>
          </a:p>
          <a:p>
            <a:pPr marL="0" indent="0">
              <a:spcBef>
                <a:spcPts val="0"/>
              </a:spcBef>
              <a:spcAft>
                <a:spcPts val="0"/>
              </a:spcAft>
              <a:buNone/>
            </a:pPr>
            <a:r>
              <a:rPr lang="it-IT" sz="1800" b="1" dirty="0">
                <a:latin typeface="Garamond" panose="02020404030301010803" pitchFamily="18" charset="0"/>
              </a:rPr>
              <a:t>Art. 2 (Identificazione del contratto collettivo applicabile) </a:t>
            </a:r>
          </a:p>
          <a:p>
            <a:pPr marL="0" indent="0">
              <a:spcBef>
                <a:spcPts val="0"/>
              </a:spcBef>
              <a:spcAft>
                <a:spcPts val="0"/>
              </a:spcAft>
              <a:buNone/>
            </a:pPr>
            <a:endParaRPr lang="it-IT" sz="1800" b="1" i="1" dirty="0">
              <a:latin typeface="Garamond" panose="02020404030301010803" pitchFamily="18" charset="0"/>
            </a:endParaRPr>
          </a:p>
          <a:p>
            <a:pPr marL="0" indent="0">
              <a:spcBef>
                <a:spcPts val="0"/>
              </a:spcBef>
              <a:spcAft>
                <a:spcPts val="0"/>
              </a:spcAft>
              <a:buNone/>
            </a:pPr>
            <a:r>
              <a:rPr lang="it-IT" sz="1800" b="1" i="1" dirty="0">
                <a:latin typeface="Garamond" panose="02020404030301010803" pitchFamily="18" charset="0"/>
              </a:rPr>
              <a:t>1. Ai fini di cui all’articolo 11, commi 1 e 2, del codice, le stazioni appaltanti e gli enti concedenti individuano il contratto collettivo nazionale e territoriale di lavoro applicabile al personale dipendente impiegato nell’appalto o nella concessione previa valutazione: </a:t>
            </a:r>
          </a:p>
          <a:p>
            <a:pPr marL="0" indent="0">
              <a:spcBef>
                <a:spcPts val="0"/>
              </a:spcBef>
              <a:spcAft>
                <a:spcPts val="0"/>
              </a:spcAft>
              <a:buNone/>
            </a:pPr>
            <a:r>
              <a:rPr lang="it-IT" sz="1800" b="1" i="1" dirty="0">
                <a:latin typeface="Garamond" panose="02020404030301010803" pitchFamily="18" charset="0"/>
              </a:rPr>
              <a:t>a) della </a:t>
            </a:r>
            <a:r>
              <a:rPr lang="it-IT" sz="1800" b="1" i="1" u="sng" dirty="0">
                <a:latin typeface="Garamond" panose="02020404030301010803" pitchFamily="18" charset="0"/>
              </a:rPr>
              <a:t>stretta connessione </a:t>
            </a:r>
            <a:r>
              <a:rPr lang="it-IT" sz="1800" b="1" i="1" dirty="0">
                <a:latin typeface="Garamond" panose="02020404030301010803" pitchFamily="18" charset="0"/>
              </a:rPr>
              <a:t>dell’ambito di applicazione del contratto collettivo rispetto alle prestazioni </a:t>
            </a:r>
          </a:p>
          <a:p>
            <a:pPr marL="0" indent="0">
              <a:spcBef>
                <a:spcPts val="0"/>
              </a:spcBef>
              <a:spcAft>
                <a:spcPts val="0"/>
              </a:spcAft>
              <a:buNone/>
            </a:pPr>
            <a:r>
              <a:rPr lang="it-IT" sz="1800" b="1" i="1" dirty="0">
                <a:latin typeface="Garamond" panose="02020404030301010803" pitchFamily="18" charset="0"/>
              </a:rPr>
              <a:t>oggetto dell’appalto o della concessione, da eseguire anche in maniera prevalente, ai sensi del comma 2; </a:t>
            </a:r>
          </a:p>
          <a:p>
            <a:pPr marL="0" indent="0">
              <a:spcBef>
                <a:spcPts val="0"/>
              </a:spcBef>
              <a:spcAft>
                <a:spcPts val="0"/>
              </a:spcAft>
              <a:buNone/>
            </a:pPr>
            <a:r>
              <a:rPr lang="it-IT" sz="1800" b="1" i="1" dirty="0">
                <a:latin typeface="Garamond" panose="02020404030301010803" pitchFamily="18" charset="0"/>
              </a:rPr>
              <a:t>b) del criterio della </a:t>
            </a:r>
            <a:r>
              <a:rPr lang="it-IT" sz="1800" b="1" i="1" u="sng" dirty="0">
                <a:latin typeface="Garamond" panose="02020404030301010803" pitchFamily="18" charset="0"/>
              </a:rPr>
              <a:t>maggiore rappresentatività comparativa </a:t>
            </a:r>
            <a:r>
              <a:rPr lang="it-IT" sz="1800" b="1" i="1" dirty="0">
                <a:latin typeface="Garamond" panose="02020404030301010803" pitchFamily="18" charset="0"/>
              </a:rPr>
              <a:t>sul piano nazionale delle associazioni dei </a:t>
            </a:r>
          </a:p>
          <a:p>
            <a:pPr marL="0" indent="0">
              <a:spcBef>
                <a:spcPts val="0"/>
              </a:spcBef>
              <a:spcAft>
                <a:spcPts val="0"/>
              </a:spcAft>
              <a:buNone/>
            </a:pPr>
            <a:r>
              <a:rPr lang="it-IT" sz="1800" b="1" i="1" dirty="0">
                <a:latin typeface="Garamond" panose="02020404030301010803" pitchFamily="18" charset="0"/>
              </a:rPr>
              <a:t>datori e dei prestatori di lavoro, ai sensi del comma 3. </a:t>
            </a:r>
          </a:p>
          <a:p>
            <a:pPr marL="0" indent="0">
              <a:spcBef>
                <a:spcPts val="0"/>
              </a:spcBef>
              <a:spcAft>
                <a:spcPts val="0"/>
              </a:spcAft>
              <a:buNone/>
            </a:pPr>
            <a:endParaRPr lang="it-IT" sz="1800" b="1" i="1" dirty="0">
              <a:latin typeface="Garamond" panose="02020404030301010803" pitchFamily="18" charset="0"/>
            </a:endParaRPr>
          </a:p>
          <a:p>
            <a:pPr marL="0" indent="0">
              <a:spcBef>
                <a:spcPts val="0"/>
              </a:spcBef>
              <a:spcAft>
                <a:spcPts val="0"/>
              </a:spcAft>
              <a:buNone/>
            </a:pPr>
            <a:r>
              <a:rPr lang="it-IT" sz="1800" b="1" i="1" dirty="0">
                <a:latin typeface="Garamond" panose="02020404030301010803" pitchFamily="18" charset="0"/>
              </a:rPr>
              <a:t>2. Ai fini del comma 1, lettera a)  </a:t>
            </a:r>
            <a:r>
              <a:rPr lang="it-IT" sz="1800" b="1" dirty="0">
                <a:latin typeface="Garamond" panose="02020404030301010803" pitchFamily="18" charset="0"/>
              </a:rPr>
              <a:t>(STRETTA CONESSIONE), </a:t>
            </a:r>
            <a:r>
              <a:rPr lang="it-IT" sz="1800" b="1" i="1" dirty="0">
                <a:latin typeface="Garamond" panose="02020404030301010803" pitchFamily="18" charset="0"/>
              </a:rPr>
              <a:t>le stazioni appaltanti o gli enti concedenti: </a:t>
            </a:r>
          </a:p>
          <a:p>
            <a:pPr marL="0" indent="0">
              <a:spcBef>
                <a:spcPts val="0"/>
              </a:spcBef>
              <a:spcAft>
                <a:spcPts val="0"/>
              </a:spcAft>
              <a:buNone/>
            </a:pPr>
            <a:r>
              <a:rPr lang="it-IT" sz="1800" b="1" i="1" dirty="0">
                <a:latin typeface="Garamond" panose="02020404030301010803" pitchFamily="18" charset="0"/>
              </a:rPr>
              <a:t>a) identificano l’attività da eseguire mediante indicazione nei bandi, negli inviti e nella decisione di </a:t>
            </a:r>
          </a:p>
          <a:p>
            <a:pPr marL="0" indent="0">
              <a:spcBef>
                <a:spcPts val="0"/>
              </a:spcBef>
              <a:spcAft>
                <a:spcPts val="0"/>
              </a:spcAft>
              <a:buNone/>
            </a:pPr>
            <a:r>
              <a:rPr lang="it-IT" sz="1800" b="1" i="1" dirty="0">
                <a:latin typeface="Garamond" panose="02020404030301010803" pitchFamily="18" charset="0"/>
              </a:rPr>
              <a:t>contrarre di cui all’articolo 17, comma 2, del codice del rispettivo codice ATECO, secondo la classificazione delle attività economiche adottata dall’ISTAT, eventualmente anche in raffronto con il codice per gli appalti pubblici (CPV) indicato nei medesimi bandi, inviti e decisione di contrarre; </a:t>
            </a:r>
          </a:p>
          <a:p>
            <a:pPr marL="0" indent="0">
              <a:spcBef>
                <a:spcPts val="0"/>
              </a:spcBef>
              <a:spcAft>
                <a:spcPts val="0"/>
              </a:spcAft>
              <a:buNone/>
            </a:pPr>
            <a:r>
              <a:rPr lang="it-IT" sz="1800" b="1" i="1" dirty="0">
                <a:latin typeface="Garamond" panose="02020404030301010803" pitchFamily="18" charset="0"/>
              </a:rPr>
              <a:t>b) individuano l’ambito di applicazione del contratto collettivo di lavoro in relazione ai sottosettori con cui sono classificati i contratti collettivi nazionali depositati nell’ </a:t>
            </a:r>
            <a:r>
              <a:rPr lang="it-IT" sz="1800" b="1" i="1" u="sng" dirty="0">
                <a:latin typeface="Garamond" panose="02020404030301010803" pitchFamily="18" charset="0"/>
              </a:rPr>
              <a:t>Archivio nazionale dei contratti e degli accordi collettivi di lavoro istituito presso il Consiglio nazionale dell’economia e del lavoro.</a:t>
            </a:r>
          </a:p>
          <a:p>
            <a:pPr marL="0" indent="0">
              <a:spcBef>
                <a:spcPts val="0"/>
              </a:spcBef>
              <a:spcAft>
                <a:spcPts val="0"/>
              </a:spcAft>
              <a:buNone/>
            </a:pPr>
            <a:endParaRPr lang="it-IT" sz="2000" i="1" dirty="0">
              <a:solidFill>
                <a:srgbClr val="000000"/>
              </a:solidFill>
              <a:latin typeface="Aptos" panose="020B0004020202020204" pitchFamily="34" charset="0"/>
            </a:endParaRPr>
          </a:p>
          <a:p>
            <a:pPr marL="0" indent="0">
              <a:spcBef>
                <a:spcPts val="0"/>
              </a:spcBef>
              <a:spcAft>
                <a:spcPts val="0"/>
              </a:spcAft>
              <a:buNone/>
            </a:pPr>
            <a:r>
              <a:rPr lang="it-IT" sz="2000" dirty="0">
                <a:solidFill>
                  <a:srgbClr val="000000"/>
                </a:solidFill>
                <a:latin typeface="Garamond" panose="02020404030301010803" pitchFamily="18" charset="0"/>
              </a:rPr>
              <a:t>N.B.: n1ozione di «</a:t>
            </a:r>
            <a:r>
              <a:rPr lang="it-IT" sz="2000" b="0" u="none" strike="noStrike" baseline="0" dirty="0">
                <a:solidFill>
                  <a:srgbClr val="000000"/>
                </a:solidFill>
                <a:latin typeface="Garamond" panose="02020404030301010803" pitchFamily="18" charset="0"/>
              </a:rPr>
              <a:t>Contratto collettivo leader” nel settore: elementi rilevabili nelle tabelle elaborate dal CNEL, in ordine alla portata applicativa del CCNL con riferimento sia al numero delle imprese, sia ai lavoratori assoggettati </a:t>
            </a:r>
            <a:endParaRPr lang="it-IT" sz="2000" b="1" dirty="0">
              <a:latin typeface="Garamond" panose="02020404030301010803" pitchFamily="18" charset="0"/>
            </a:endParaRPr>
          </a:p>
          <a:p>
            <a:pPr marL="0" indent="0">
              <a:spcBef>
                <a:spcPts val="0"/>
              </a:spcBef>
              <a:spcAft>
                <a:spcPts val="0"/>
              </a:spcAft>
              <a:buNone/>
            </a:pPr>
            <a:endParaRPr lang="it-IT" u="sng" dirty="0"/>
          </a:p>
        </p:txBody>
      </p:sp>
      <p:sp>
        <p:nvSpPr>
          <p:cNvPr id="5" name="Segnaposto numero diapositiva 4">
            <a:extLst>
              <a:ext uri="{FF2B5EF4-FFF2-40B4-BE49-F238E27FC236}">
                <a16:creationId xmlns:a16="http://schemas.microsoft.com/office/drawing/2014/main" id="{535A04A5-7231-CAA7-1E8D-C820F7D3623C}"/>
              </a:ext>
            </a:extLst>
          </p:cNvPr>
          <p:cNvSpPr>
            <a:spLocks noGrp="1"/>
          </p:cNvSpPr>
          <p:nvPr>
            <p:ph type="sldNum" sz="quarter" idx="12"/>
          </p:nvPr>
        </p:nvSpPr>
        <p:spPr/>
        <p:txBody>
          <a:bodyPr/>
          <a:lstStyle/>
          <a:p>
            <a:fld id="{69E57DC2-970A-4B3E-BB1C-7A09969E49DF}" type="slidenum">
              <a:rPr lang="en-US" smtClean="0"/>
              <a:t>13</a:t>
            </a:fld>
            <a:endParaRPr lang="en-US" dirty="0"/>
          </a:p>
        </p:txBody>
      </p:sp>
    </p:spTree>
    <p:extLst>
      <p:ext uri="{BB962C8B-B14F-4D97-AF65-F5344CB8AC3E}">
        <p14:creationId xmlns:p14="http://schemas.microsoft.com/office/powerpoint/2010/main" val="19398088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62B75C-651A-BF4D-7E49-7FFB96C07AA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E9B97F6-C40F-5545-4824-DABBDE3AD08B}"/>
              </a:ext>
            </a:extLst>
          </p:cNvPr>
          <p:cNvSpPr>
            <a:spLocks noGrp="1"/>
          </p:cNvSpPr>
          <p:nvPr>
            <p:ph type="title"/>
          </p:nvPr>
        </p:nvSpPr>
        <p:spPr>
          <a:xfrm>
            <a:off x="1371600" y="685800"/>
            <a:ext cx="9601200" cy="713232"/>
          </a:xfrm>
        </p:spPr>
        <p:txBody>
          <a:bodyPr>
            <a:normAutofit fontScale="90000"/>
          </a:bodyPr>
          <a:lstStyle/>
          <a:p>
            <a:r>
              <a:rPr lang="it-IT" sz="2400" b="1" dirty="0" err="1">
                <a:solidFill>
                  <a:schemeClr val="accent2">
                    <a:lumMod val="50000"/>
                  </a:schemeClr>
                </a:solidFill>
                <a:latin typeface="Garamond" panose="02020404030301010803" pitchFamily="18" charset="0"/>
              </a:rPr>
              <a:t>All</a:t>
            </a:r>
            <a:r>
              <a:rPr lang="it-IT" sz="2400" b="1" dirty="0">
                <a:solidFill>
                  <a:schemeClr val="accent2">
                    <a:lumMod val="50000"/>
                  </a:schemeClr>
                </a:solidFill>
                <a:latin typeface="Garamond" panose="02020404030301010803" pitchFamily="18" charset="0"/>
              </a:rPr>
              <a:t>. I.01 – Contratti collettivi</a:t>
            </a:r>
            <a:br>
              <a:rPr lang="it-IT" sz="2400" dirty="0">
                <a:latin typeface="Garamond" panose="02020404030301010803" pitchFamily="18" charset="0"/>
              </a:rPr>
            </a:br>
            <a:endParaRPr lang="it-IT" sz="2400" i="1" dirty="0"/>
          </a:p>
        </p:txBody>
      </p:sp>
      <p:sp>
        <p:nvSpPr>
          <p:cNvPr id="3" name="Segnaposto contenuto 2">
            <a:extLst>
              <a:ext uri="{FF2B5EF4-FFF2-40B4-BE49-F238E27FC236}">
                <a16:creationId xmlns:a16="http://schemas.microsoft.com/office/drawing/2014/main" id="{A1983B30-9C2C-976D-BB9D-BA6C3A3C2E85}"/>
              </a:ext>
            </a:extLst>
          </p:cNvPr>
          <p:cNvSpPr>
            <a:spLocks noGrp="1"/>
          </p:cNvSpPr>
          <p:nvPr>
            <p:ph idx="1"/>
          </p:nvPr>
        </p:nvSpPr>
        <p:spPr>
          <a:xfrm>
            <a:off x="1371600" y="1200151"/>
            <a:ext cx="9601200" cy="5357812"/>
          </a:xfrm>
        </p:spPr>
        <p:txBody>
          <a:bodyPr>
            <a:normAutofit fontScale="92500" lnSpcReduction="20000"/>
          </a:bodyPr>
          <a:lstStyle/>
          <a:p>
            <a:pPr marL="0" indent="0">
              <a:buNone/>
            </a:pPr>
            <a:endParaRPr lang="it-IT" sz="1800" dirty="0">
              <a:latin typeface="Garamond" panose="02020404030301010803" pitchFamily="18" charset="0"/>
            </a:endParaRPr>
          </a:p>
          <a:p>
            <a:pPr marL="0" indent="0">
              <a:spcBef>
                <a:spcPts val="0"/>
              </a:spcBef>
              <a:spcAft>
                <a:spcPts val="0"/>
              </a:spcAft>
              <a:buNone/>
            </a:pPr>
            <a:r>
              <a:rPr lang="it-IT" sz="1800" b="1" dirty="0">
                <a:latin typeface="Garamond" panose="02020404030301010803" pitchFamily="18" charset="0"/>
              </a:rPr>
              <a:t>Art. 2 (Identificazione del contratto collettivo applicabile) – segue</a:t>
            </a:r>
          </a:p>
          <a:p>
            <a:pPr marL="0" indent="0">
              <a:spcBef>
                <a:spcPts val="0"/>
              </a:spcBef>
              <a:spcAft>
                <a:spcPts val="0"/>
              </a:spcAft>
              <a:buNone/>
            </a:pPr>
            <a:endParaRPr lang="it-IT" sz="1800" b="1" i="1" dirty="0">
              <a:latin typeface="Garamond" panose="02020404030301010803" pitchFamily="18" charset="0"/>
            </a:endParaRPr>
          </a:p>
          <a:p>
            <a:pPr marL="0" indent="0">
              <a:spcBef>
                <a:spcPts val="0"/>
              </a:spcBef>
              <a:spcAft>
                <a:spcPts val="0"/>
              </a:spcAft>
              <a:buNone/>
            </a:pPr>
            <a:r>
              <a:rPr lang="it-IT" sz="1900" b="1" i="1" dirty="0">
                <a:latin typeface="Garamond" panose="02020404030301010803" pitchFamily="18" charset="0"/>
              </a:rPr>
              <a:t>3. Nell'ambito dei contratti collettivi di lavoro coerenti con il requisito di cui al comma 1, lettera a), ai fini  di cui al medesimo comma 1, lettera b) (</a:t>
            </a:r>
            <a:r>
              <a:rPr lang="it-IT" sz="1900" b="1" dirty="0">
                <a:latin typeface="Garamond" panose="02020404030301010803" pitchFamily="18" charset="0"/>
              </a:rPr>
              <a:t>MAGGIORE</a:t>
            </a:r>
            <a:r>
              <a:rPr lang="it-IT" sz="1900" b="1" i="1" dirty="0">
                <a:latin typeface="Garamond" panose="02020404030301010803" pitchFamily="18" charset="0"/>
              </a:rPr>
              <a:t> </a:t>
            </a:r>
            <a:r>
              <a:rPr lang="it-IT" b="1" dirty="0">
                <a:latin typeface="Garamond" panose="02020404030301010803" pitchFamily="18" charset="0"/>
              </a:rPr>
              <a:t>RAPPRESENTATIVITA</a:t>
            </a:r>
            <a:r>
              <a:rPr lang="it-IT" dirty="0">
                <a:latin typeface="Garamond" panose="02020404030301010803" pitchFamily="18" charset="0"/>
              </a:rPr>
              <a:t>’</a:t>
            </a:r>
            <a:r>
              <a:rPr lang="it-IT" sz="1900" b="1" i="1" dirty="0">
                <a:latin typeface="Garamond" panose="02020404030301010803" pitchFamily="18" charset="0"/>
              </a:rPr>
              <a:t>), le stazioni appaltanti o gli enti concedenti: </a:t>
            </a:r>
          </a:p>
          <a:p>
            <a:pPr marL="0" indent="0">
              <a:spcBef>
                <a:spcPts val="0"/>
              </a:spcBef>
              <a:spcAft>
                <a:spcPts val="0"/>
              </a:spcAft>
              <a:buNone/>
            </a:pPr>
            <a:endParaRPr lang="it-IT" sz="1900" b="1" i="1" dirty="0">
              <a:latin typeface="Garamond" panose="02020404030301010803" pitchFamily="18" charset="0"/>
            </a:endParaRPr>
          </a:p>
          <a:p>
            <a:pPr marL="0" indent="0">
              <a:spcBef>
                <a:spcPts val="0"/>
              </a:spcBef>
              <a:spcAft>
                <a:spcPts val="0"/>
              </a:spcAft>
              <a:buNone/>
            </a:pPr>
            <a:r>
              <a:rPr lang="it-IT" sz="1900" b="1" i="1" dirty="0">
                <a:latin typeface="Garamond" panose="02020404030301010803" pitchFamily="18" charset="0"/>
              </a:rPr>
              <a:t>a) fanno riferimento ai contratti collettivi nazionali di lavoro stipulati tra le associazioni dei datori e dei prestatori di lavoro comparativamente più rappresentative a livello nazionale </a:t>
            </a:r>
            <a:r>
              <a:rPr lang="it-IT" sz="1900" b="1" i="1" u="sng" dirty="0">
                <a:latin typeface="Garamond" panose="02020404030301010803" pitchFamily="18" charset="0"/>
              </a:rPr>
              <a:t>presi a riferimento dal  Ministero del lavoro e delle politiche sociali nella redazione delle tabelle per la determinazione del costo medio del lavoro, adottate ai sensi dell’articolo 41, comma 13; </a:t>
            </a:r>
          </a:p>
          <a:p>
            <a:pPr marL="457200" indent="-457200">
              <a:spcBef>
                <a:spcPts val="0"/>
              </a:spcBef>
              <a:spcAft>
                <a:spcPts val="0"/>
              </a:spcAft>
              <a:buAutoNum type="alphaLcParenR"/>
            </a:pPr>
            <a:endParaRPr lang="it-IT" sz="1900" b="1" i="1" dirty="0">
              <a:latin typeface="Garamond" panose="02020404030301010803" pitchFamily="18" charset="0"/>
            </a:endParaRPr>
          </a:p>
          <a:p>
            <a:pPr marL="0" indent="0">
              <a:spcBef>
                <a:spcPts val="0"/>
              </a:spcBef>
              <a:spcAft>
                <a:spcPts val="0"/>
              </a:spcAft>
              <a:buNone/>
            </a:pPr>
            <a:r>
              <a:rPr lang="it-IT" sz="1900" b="1" i="1" dirty="0">
                <a:latin typeface="Garamond" panose="02020404030301010803" pitchFamily="18" charset="0"/>
              </a:rPr>
              <a:t>b) in </a:t>
            </a:r>
            <a:r>
              <a:rPr lang="it-IT" sz="1900" b="1" i="1" u="sng" dirty="0">
                <a:latin typeface="Garamond" panose="02020404030301010803" pitchFamily="18" charset="0"/>
              </a:rPr>
              <a:t>assenza</a:t>
            </a:r>
            <a:r>
              <a:rPr lang="it-IT" sz="1900" b="1" i="1" dirty="0">
                <a:latin typeface="Garamond" panose="02020404030301010803" pitchFamily="18" charset="0"/>
              </a:rPr>
              <a:t> delle tabelle per la determinazione del costo medio del lavoro, </a:t>
            </a:r>
            <a:r>
              <a:rPr lang="it-IT" sz="1900" b="1" i="1" u="sng" dirty="0">
                <a:latin typeface="Garamond" panose="02020404030301010803" pitchFamily="18" charset="0"/>
              </a:rPr>
              <a:t>le stazioni appaltanti e gli enti  concedenti richiedono al Ministero del lavoro e delle politiche sociali di indicare, sulla base delle  informazioni disponibili, il contratto collettivo di lavoro stipulato tra le associazioni dei datori e dei  prestatori di lavoro comparativamente più rappresentative a livello nazionale applicabile alle prestazioni oggetto dell’appalto o della concessione. </a:t>
            </a:r>
          </a:p>
          <a:p>
            <a:pPr marL="0" indent="0">
              <a:spcBef>
                <a:spcPts val="0"/>
              </a:spcBef>
              <a:spcAft>
                <a:spcPts val="0"/>
              </a:spcAft>
              <a:buNone/>
            </a:pPr>
            <a:endParaRPr lang="it-IT" sz="1900" b="1" i="1" u="sng" dirty="0">
              <a:latin typeface="Garamond" panose="02020404030301010803" pitchFamily="18" charset="0"/>
            </a:endParaRPr>
          </a:p>
          <a:p>
            <a:pPr marL="0" indent="0">
              <a:spcBef>
                <a:spcPts val="0"/>
              </a:spcBef>
              <a:spcAft>
                <a:spcPts val="0"/>
              </a:spcAft>
              <a:buNone/>
            </a:pPr>
            <a:r>
              <a:rPr lang="it-IT" sz="1900" b="1" i="1" dirty="0">
                <a:latin typeface="Garamond" panose="02020404030301010803" pitchFamily="18" charset="0"/>
              </a:rPr>
              <a:t>4. Fermo restando quanto previsto dall’articolo 11, comma 3, le stazioni appaltanti e gli enti concedenti  non possono imporre, a pena di esclusione, nel bando di gara o nell’invito l'applicazione di un determinato contratto collettivo quale requisito di partecipazione. </a:t>
            </a:r>
          </a:p>
          <a:p>
            <a:pPr marL="0" indent="0">
              <a:spcBef>
                <a:spcPts val="0"/>
              </a:spcBef>
              <a:spcAft>
                <a:spcPts val="0"/>
              </a:spcAft>
              <a:buNone/>
            </a:pPr>
            <a:r>
              <a:rPr lang="it-IT" sz="1900" b="1" i="1" dirty="0">
                <a:latin typeface="Garamond" panose="02020404030301010803" pitchFamily="18" charset="0"/>
              </a:rPr>
              <a:t>5. I criteri di cui ai commi 1, 2,3 e 4 si applicano, in quanto compatibili, anche all’individuazione dei contratti collettivi di lavoro di cui all’articolo 11, comma 2-bis, del codice. </a:t>
            </a:r>
            <a:endParaRPr lang="it-IT" sz="1900" dirty="0"/>
          </a:p>
        </p:txBody>
      </p:sp>
      <p:sp>
        <p:nvSpPr>
          <p:cNvPr id="5" name="Segnaposto numero diapositiva 4">
            <a:extLst>
              <a:ext uri="{FF2B5EF4-FFF2-40B4-BE49-F238E27FC236}">
                <a16:creationId xmlns:a16="http://schemas.microsoft.com/office/drawing/2014/main" id="{9407C353-04C4-5CAA-CC34-F31B331DD423}"/>
              </a:ext>
            </a:extLst>
          </p:cNvPr>
          <p:cNvSpPr>
            <a:spLocks noGrp="1"/>
          </p:cNvSpPr>
          <p:nvPr>
            <p:ph type="sldNum" sz="quarter" idx="12"/>
          </p:nvPr>
        </p:nvSpPr>
        <p:spPr/>
        <p:txBody>
          <a:bodyPr/>
          <a:lstStyle/>
          <a:p>
            <a:fld id="{69E57DC2-970A-4B3E-BB1C-7A09969E49DF}" type="slidenum">
              <a:rPr lang="en-US" smtClean="0"/>
              <a:t>14</a:t>
            </a:fld>
            <a:endParaRPr lang="en-US" dirty="0"/>
          </a:p>
        </p:txBody>
      </p:sp>
    </p:spTree>
    <p:extLst>
      <p:ext uri="{BB962C8B-B14F-4D97-AF65-F5344CB8AC3E}">
        <p14:creationId xmlns:p14="http://schemas.microsoft.com/office/powerpoint/2010/main" val="15879375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CDE55-C6C1-63D5-EABE-EB312652B51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3ADDDF3-CA6A-2495-B243-960057F64898}"/>
              </a:ext>
            </a:extLst>
          </p:cNvPr>
          <p:cNvSpPr>
            <a:spLocks noGrp="1"/>
          </p:cNvSpPr>
          <p:nvPr>
            <p:ph type="title"/>
          </p:nvPr>
        </p:nvSpPr>
        <p:spPr>
          <a:xfrm>
            <a:off x="1371600" y="685800"/>
            <a:ext cx="9601200" cy="713232"/>
          </a:xfrm>
        </p:spPr>
        <p:txBody>
          <a:bodyPr>
            <a:normAutofit fontScale="90000"/>
          </a:bodyPr>
          <a:lstStyle/>
          <a:p>
            <a:r>
              <a:rPr lang="it-IT" sz="2400" b="1" dirty="0">
                <a:solidFill>
                  <a:schemeClr val="accent2">
                    <a:lumMod val="50000"/>
                  </a:schemeClr>
                </a:solidFill>
                <a:latin typeface="Garamond" panose="02020404030301010803" pitchFamily="18" charset="0"/>
              </a:rPr>
              <a:t>La banca dati del C.N.E.L. </a:t>
            </a:r>
            <a:br>
              <a:rPr lang="it-IT" sz="2400" b="1" dirty="0">
                <a:solidFill>
                  <a:schemeClr val="accent2">
                    <a:lumMod val="50000"/>
                  </a:schemeClr>
                </a:solidFill>
                <a:latin typeface="Garamond" panose="02020404030301010803" pitchFamily="18" charset="0"/>
              </a:rPr>
            </a:br>
            <a:br>
              <a:rPr lang="it-IT" sz="2400" dirty="0">
                <a:solidFill>
                  <a:schemeClr val="accent2">
                    <a:lumMod val="50000"/>
                  </a:schemeClr>
                </a:solidFill>
                <a:latin typeface="Garamond" panose="02020404030301010803" pitchFamily="18" charset="0"/>
              </a:rPr>
            </a:br>
            <a:endParaRPr lang="it-IT" sz="2400" i="1" dirty="0">
              <a:solidFill>
                <a:schemeClr val="accent2">
                  <a:lumMod val="50000"/>
                </a:schemeClr>
              </a:solidFill>
              <a:latin typeface="Garamond" panose="02020404030301010803" pitchFamily="18" charset="0"/>
            </a:endParaRPr>
          </a:p>
        </p:txBody>
      </p:sp>
      <p:sp>
        <p:nvSpPr>
          <p:cNvPr id="3" name="Segnaposto contenuto 2">
            <a:extLst>
              <a:ext uri="{FF2B5EF4-FFF2-40B4-BE49-F238E27FC236}">
                <a16:creationId xmlns:a16="http://schemas.microsoft.com/office/drawing/2014/main" id="{D21E9D7E-D9E4-08EA-22C2-4E34F2458F6F}"/>
              </a:ext>
            </a:extLst>
          </p:cNvPr>
          <p:cNvSpPr>
            <a:spLocks noGrp="1"/>
          </p:cNvSpPr>
          <p:nvPr>
            <p:ph idx="1"/>
          </p:nvPr>
        </p:nvSpPr>
        <p:spPr>
          <a:xfrm>
            <a:off x="1371600" y="1106424"/>
            <a:ext cx="9601200" cy="5129784"/>
          </a:xfrm>
        </p:spPr>
        <p:txBody>
          <a:bodyPr>
            <a:normAutofit/>
          </a:bodyPr>
          <a:lstStyle/>
          <a:p>
            <a:pPr marL="0" indent="0">
              <a:buNone/>
            </a:pPr>
            <a:endParaRPr lang="it-IT" sz="1800" dirty="0">
              <a:latin typeface="Garamond" panose="02020404030301010803" pitchFamily="18" charset="0"/>
            </a:endParaRPr>
          </a:p>
          <a:p>
            <a:pPr marL="0" indent="0">
              <a:buNone/>
            </a:pPr>
            <a:endParaRPr lang="it-IT" sz="1800" b="1" dirty="0">
              <a:latin typeface="Garamond" panose="02020404030301010803" pitchFamily="18" charset="0"/>
            </a:endParaRPr>
          </a:p>
          <a:p>
            <a:pPr marL="0" indent="0">
              <a:buNone/>
            </a:pPr>
            <a:endParaRPr lang="it-IT" sz="1800" b="1" dirty="0">
              <a:latin typeface="Garamond" panose="02020404030301010803" pitchFamily="18" charset="0"/>
            </a:endParaRPr>
          </a:p>
          <a:p>
            <a:pPr marL="0" indent="0">
              <a:buNone/>
            </a:pPr>
            <a:r>
              <a:rPr lang="it-IT" sz="1800" b="1" dirty="0">
                <a:latin typeface="Garamond" panose="02020404030301010803" pitchFamily="18" charset="0"/>
              </a:rPr>
              <a:t>https://www.cnel.it/Archivio-Contratti-Collettivi/Archivio-Nazionale-dei-contratti-e-degli-accordi-collettivi-di-lavoro </a:t>
            </a:r>
          </a:p>
          <a:p>
            <a:pPr marL="0" indent="0">
              <a:buNone/>
            </a:pPr>
            <a:endParaRPr lang="it-IT" sz="1800" b="1" dirty="0">
              <a:latin typeface="Garamond" panose="02020404030301010803" pitchFamily="18" charset="0"/>
            </a:endParaRPr>
          </a:p>
          <a:p>
            <a:pPr marL="0" indent="0">
              <a:buNone/>
            </a:pPr>
            <a:endParaRPr lang="it-IT" sz="1800" b="1" dirty="0">
              <a:latin typeface="Garamond" panose="02020404030301010803" pitchFamily="18" charset="0"/>
            </a:endParaRPr>
          </a:p>
          <a:p>
            <a:pPr algn="l"/>
            <a:endParaRPr lang="it-IT" sz="1800" b="0" i="1" u="none" strike="noStrike" baseline="0" dirty="0">
              <a:solidFill>
                <a:srgbClr val="000000"/>
              </a:solidFill>
              <a:latin typeface="Aptos" panose="020B0004020202020204" pitchFamily="34" charset="0"/>
            </a:endParaRPr>
          </a:p>
        </p:txBody>
      </p:sp>
      <p:sp>
        <p:nvSpPr>
          <p:cNvPr id="5" name="Segnaposto numero diapositiva 4">
            <a:extLst>
              <a:ext uri="{FF2B5EF4-FFF2-40B4-BE49-F238E27FC236}">
                <a16:creationId xmlns:a16="http://schemas.microsoft.com/office/drawing/2014/main" id="{5C5552CF-D2C3-76C8-0E13-AB21DED79A63}"/>
              </a:ext>
            </a:extLst>
          </p:cNvPr>
          <p:cNvSpPr>
            <a:spLocks noGrp="1"/>
          </p:cNvSpPr>
          <p:nvPr>
            <p:ph type="sldNum" sz="quarter" idx="12"/>
          </p:nvPr>
        </p:nvSpPr>
        <p:spPr/>
        <p:txBody>
          <a:bodyPr/>
          <a:lstStyle/>
          <a:p>
            <a:fld id="{69E57DC2-970A-4B3E-BB1C-7A09969E49DF}" type="slidenum">
              <a:rPr lang="en-US" smtClean="0"/>
              <a:t>15</a:t>
            </a:fld>
            <a:endParaRPr lang="en-US" dirty="0"/>
          </a:p>
        </p:txBody>
      </p:sp>
    </p:spTree>
    <p:extLst>
      <p:ext uri="{BB962C8B-B14F-4D97-AF65-F5344CB8AC3E}">
        <p14:creationId xmlns:p14="http://schemas.microsoft.com/office/powerpoint/2010/main" val="40251798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970C2F-D77D-BFA3-F888-89800BA986E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24F9767-D280-3BA2-4535-C136F9E8C9E3}"/>
              </a:ext>
            </a:extLst>
          </p:cNvPr>
          <p:cNvSpPr>
            <a:spLocks noGrp="1"/>
          </p:cNvSpPr>
          <p:nvPr>
            <p:ph type="title"/>
          </p:nvPr>
        </p:nvSpPr>
        <p:spPr>
          <a:xfrm>
            <a:off x="1371600" y="685800"/>
            <a:ext cx="9601200" cy="713232"/>
          </a:xfrm>
        </p:spPr>
        <p:txBody>
          <a:bodyPr>
            <a:normAutofit fontScale="90000"/>
          </a:bodyPr>
          <a:lstStyle/>
          <a:p>
            <a:r>
              <a:rPr lang="it-IT" sz="2400" b="1" dirty="0" err="1">
                <a:solidFill>
                  <a:schemeClr val="accent2">
                    <a:lumMod val="50000"/>
                  </a:schemeClr>
                </a:solidFill>
                <a:latin typeface="Garamond" panose="02020404030301010803" pitchFamily="18" charset="0"/>
              </a:rPr>
              <a:t>All</a:t>
            </a:r>
            <a:r>
              <a:rPr lang="it-IT" sz="2400" b="1" dirty="0">
                <a:solidFill>
                  <a:schemeClr val="accent2">
                    <a:lumMod val="50000"/>
                  </a:schemeClr>
                </a:solidFill>
                <a:latin typeface="Garamond" panose="02020404030301010803" pitchFamily="18" charset="0"/>
              </a:rPr>
              <a:t>. I.01 – la presunzione di equivalenza</a:t>
            </a:r>
            <a:br>
              <a:rPr lang="it-IT" sz="2400" dirty="0">
                <a:latin typeface="Garamond" panose="02020404030301010803" pitchFamily="18" charset="0"/>
              </a:rPr>
            </a:br>
            <a:br>
              <a:rPr lang="it-IT" sz="2400" dirty="0"/>
            </a:br>
            <a:endParaRPr lang="it-IT" sz="2400" i="1" dirty="0"/>
          </a:p>
        </p:txBody>
      </p:sp>
      <p:sp>
        <p:nvSpPr>
          <p:cNvPr id="3" name="Segnaposto contenuto 2">
            <a:extLst>
              <a:ext uri="{FF2B5EF4-FFF2-40B4-BE49-F238E27FC236}">
                <a16:creationId xmlns:a16="http://schemas.microsoft.com/office/drawing/2014/main" id="{164C0A0A-1BA7-2B94-609E-172037712A1F}"/>
              </a:ext>
            </a:extLst>
          </p:cNvPr>
          <p:cNvSpPr>
            <a:spLocks noGrp="1"/>
          </p:cNvSpPr>
          <p:nvPr>
            <p:ph idx="1"/>
          </p:nvPr>
        </p:nvSpPr>
        <p:spPr>
          <a:xfrm>
            <a:off x="1371600" y="1106424"/>
            <a:ext cx="9601200" cy="5129784"/>
          </a:xfrm>
        </p:spPr>
        <p:txBody>
          <a:bodyPr>
            <a:normAutofit lnSpcReduction="10000"/>
          </a:bodyPr>
          <a:lstStyle/>
          <a:p>
            <a:pPr marL="0" indent="0">
              <a:buNone/>
            </a:pPr>
            <a:r>
              <a:rPr lang="it-IT" sz="1800" b="1" dirty="0">
                <a:latin typeface="Garamond" panose="02020404030301010803" pitchFamily="18" charset="0"/>
              </a:rPr>
              <a:t>Art. 3 - Presunzioni di equivalenza</a:t>
            </a:r>
          </a:p>
          <a:p>
            <a:pPr marL="0" indent="0">
              <a:buNone/>
            </a:pPr>
            <a:r>
              <a:rPr lang="it-IT" b="1" i="1" u="none" strike="noStrike" baseline="0" dirty="0">
                <a:solidFill>
                  <a:srgbClr val="000000"/>
                </a:solidFill>
                <a:latin typeface="Garamond" panose="02020404030301010803" pitchFamily="18" charset="0"/>
              </a:rPr>
              <a:t>1. Ai fini della dichiarazione di cui all’articolo 11, comma 4, e della conseguente verifica, si considerano equivalenti le tutele garantite da contratti collettivi nazionali e territoriali di lavoro, sottoscritti congiuntamente dalle medesime organizzazioni sindacali comparativamente più rappresentative con organizzazioni datoriali diverse da quelle firmatarie del contratto collettivo di lavoro indicato dalla stazione appaltante, attinenti al medesimo sottosettore </a:t>
            </a:r>
            <a:r>
              <a:rPr lang="it-IT" b="1" i="1" u="sng" strike="noStrike" baseline="0" dirty="0">
                <a:solidFill>
                  <a:srgbClr val="000000"/>
                </a:solidFill>
                <a:latin typeface="Garamond" panose="02020404030301010803" pitchFamily="18" charset="0"/>
              </a:rPr>
              <a:t>a condizione che ai lavoratori dell'operatore economico sia applicato il contratto collettivo di lavoro corrispondente alla dimensione o alla natura giuridica dell'impresa. </a:t>
            </a:r>
            <a:endParaRPr lang="it-IT" b="0" i="1" u="sng" strike="noStrike" baseline="0" dirty="0">
              <a:solidFill>
                <a:srgbClr val="000000"/>
              </a:solidFill>
              <a:latin typeface="Garamond" panose="02020404030301010803" pitchFamily="18" charset="0"/>
            </a:endParaRPr>
          </a:p>
          <a:p>
            <a:pPr marL="0" indent="0">
              <a:buNone/>
            </a:pPr>
            <a:r>
              <a:rPr lang="it-IT" b="1" i="1" u="none" strike="noStrike" baseline="0" dirty="0">
                <a:solidFill>
                  <a:srgbClr val="000000"/>
                </a:solidFill>
                <a:latin typeface="Garamond" panose="02020404030301010803" pitchFamily="18" charset="0"/>
              </a:rPr>
              <a:t>2. Per gli appalti relativi al </a:t>
            </a:r>
            <a:r>
              <a:rPr lang="it-IT" b="1" i="1" u="sng" strike="noStrike" baseline="0" dirty="0">
                <a:solidFill>
                  <a:srgbClr val="000000"/>
                </a:solidFill>
                <a:latin typeface="Garamond" panose="02020404030301010803" pitchFamily="18" charset="0"/>
              </a:rPr>
              <a:t>settore dell’edilizia</a:t>
            </a:r>
            <a:r>
              <a:rPr lang="it-IT" b="1" i="1" u="none" strike="noStrike" baseline="0" dirty="0">
                <a:solidFill>
                  <a:srgbClr val="000000"/>
                </a:solidFill>
                <a:latin typeface="Garamond" panose="02020404030301010803" pitchFamily="18" charset="0"/>
              </a:rPr>
              <a:t>, si considerano equivalenti, nei limiti di quanto previsto dal comma 1, i contratti collettivi nazionali di lavoro classificati mediante codice unico alfanumerico CNEL/INPES F012, F015, F018. </a:t>
            </a:r>
          </a:p>
          <a:p>
            <a:pPr marL="987552" lvl="2" indent="0">
              <a:buNone/>
            </a:pPr>
            <a:endParaRPr lang="it-IT" sz="2000" b="1" i="1" dirty="0">
              <a:solidFill>
                <a:srgbClr val="000000"/>
              </a:solidFill>
              <a:latin typeface="Garamond" panose="02020404030301010803" pitchFamily="18" charset="0"/>
            </a:endParaRPr>
          </a:p>
          <a:p>
            <a:pPr lvl="2" fontAlgn="base">
              <a:spcAft>
                <a:spcPts val="750"/>
              </a:spcAft>
              <a:buFont typeface="Arial" panose="020B0604020202020204" pitchFamily="34" charset="0"/>
              <a:buChar char="•"/>
            </a:pPr>
            <a:r>
              <a:rPr lang="it-IT" sz="2000" b="1" i="1" dirty="0">
                <a:solidFill>
                  <a:srgbClr val="333333"/>
                </a:solidFill>
                <a:effectLst/>
                <a:latin typeface="Garamond" panose="02020404030301010803" pitchFamily="18" charset="0"/>
              </a:rPr>
              <a:t>F012 – EDILI: Industrie e Cooperative;</a:t>
            </a:r>
          </a:p>
          <a:p>
            <a:pPr lvl="2" fontAlgn="base">
              <a:spcAft>
                <a:spcPts val="750"/>
              </a:spcAft>
              <a:buFont typeface="Arial" panose="020B0604020202020204" pitchFamily="34" charset="0"/>
              <a:buChar char="•"/>
            </a:pPr>
            <a:r>
              <a:rPr lang="it-IT" sz="2000" b="1" i="1" dirty="0">
                <a:solidFill>
                  <a:srgbClr val="333333"/>
                </a:solidFill>
                <a:effectLst/>
                <a:latin typeface="Garamond" panose="02020404030301010803" pitchFamily="18" charset="0"/>
              </a:rPr>
              <a:t>F015 – EDILI: Artigiane;</a:t>
            </a:r>
          </a:p>
          <a:p>
            <a:pPr lvl="2" fontAlgn="base">
              <a:spcAft>
                <a:spcPts val="750"/>
              </a:spcAft>
              <a:buFont typeface="Arial" panose="020B0604020202020204" pitchFamily="34" charset="0"/>
              <a:buChar char="•"/>
            </a:pPr>
            <a:r>
              <a:rPr lang="it-IT" sz="2000" b="1" i="1" dirty="0">
                <a:solidFill>
                  <a:srgbClr val="333333"/>
                </a:solidFill>
                <a:effectLst/>
                <a:latin typeface="Garamond" panose="02020404030301010803" pitchFamily="18" charset="0"/>
              </a:rPr>
              <a:t>F018 – EDILI: P.M.I.</a:t>
            </a:r>
          </a:p>
          <a:p>
            <a:pPr marL="0" indent="0">
              <a:buNone/>
            </a:pPr>
            <a:endParaRPr lang="it-IT" sz="1800" b="0" i="0" u="none" strike="noStrike" baseline="0" dirty="0">
              <a:latin typeface="Poppins-Regular"/>
            </a:endParaRPr>
          </a:p>
          <a:p>
            <a:pPr marL="0" indent="0">
              <a:buNone/>
            </a:pPr>
            <a:endParaRPr lang="it-IT" dirty="0"/>
          </a:p>
        </p:txBody>
      </p:sp>
      <p:sp>
        <p:nvSpPr>
          <p:cNvPr id="5" name="Segnaposto numero diapositiva 4">
            <a:extLst>
              <a:ext uri="{FF2B5EF4-FFF2-40B4-BE49-F238E27FC236}">
                <a16:creationId xmlns:a16="http://schemas.microsoft.com/office/drawing/2014/main" id="{4741FBC8-0955-C7BA-2C14-18D45B2A9FA9}"/>
              </a:ext>
            </a:extLst>
          </p:cNvPr>
          <p:cNvSpPr>
            <a:spLocks noGrp="1"/>
          </p:cNvSpPr>
          <p:nvPr>
            <p:ph type="sldNum" sz="quarter" idx="12"/>
          </p:nvPr>
        </p:nvSpPr>
        <p:spPr/>
        <p:txBody>
          <a:bodyPr/>
          <a:lstStyle/>
          <a:p>
            <a:fld id="{69E57DC2-970A-4B3E-BB1C-7A09969E49DF}" type="slidenum">
              <a:rPr lang="en-US" smtClean="0"/>
              <a:t>16</a:t>
            </a:fld>
            <a:endParaRPr lang="en-US" dirty="0"/>
          </a:p>
        </p:txBody>
      </p:sp>
    </p:spTree>
    <p:extLst>
      <p:ext uri="{BB962C8B-B14F-4D97-AF65-F5344CB8AC3E}">
        <p14:creationId xmlns:p14="http://schemas.microsoft.com/office/powerpoint/2010/main" val="16029060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CB3130-6C20-B30A-9579-4C7366E1802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5CFC544-0BEE-3ED6-225A-F3501F00387B}"/>
              </a:ext>
            </a:extLst>
          </p:cNvPr>
          <p:cNvSpPr>
            <a:spLocks noGrp="1"/>
          </p:cNvSpPr>
          <p:nvPr>
            <p:ph type="title"/>
          </p:nvPr>
        </p:nvSpPr>
        <p:spPr>
          <a:xfrm>
            <a:off x="1371600" y="685800"/>
            <a:ext cx="9601200" cy="713232"/>
          </a:xfrm>
        </p:spPr>
        <p:txBody>
          <a:bodyPr>
            <a:normAutofit fontScale="90000"/>
          </a:bodyPr>
          <a:lstStyle/>
          <a:p>
            <a:r>
              <a:rPr lang="it-IT" sz="2400" b="1" dirty="0" err="1">
                <a:solidFill>
                  <a:schemeClr val="accent2">
                    <a:lumMod val="50000"/>
                  </a:schemeClr>
                </a:solidFill>
                <a:latin typeface="Garamond" panose="02020404030301010803" pitchFamily="18" charset="0"/>
              </a:rPr>
              <a:t>All</a:t>
            </a:r>
            <a:r>
              <a:rPr lang="it-IT" sz="2400" b="1" dirty="0">
                <a:solidFill>
                  <a:schemeClr val="accent2">
                    <a:lumMod val="50000"/>
                  </a:schemeClr>
                </a:solidFill>
                <a:latin typeface="Garamond" panose="02020404030301010803" pitchFamily="18" charset="0"/>
              </a:rPr>
              <a:t>. I.01 - Art. 4 (Indicazione da parte dell’operatore economico di un diverso contratto collettivo nazionale di lavoro)</a:t>
            </a:r>
            <a:br>
              <a:rPr lang="it-IT" sz="2400" b="1" dirty="0">
                <a:solidFill>
                  <a:schemeClr val="accent2">
                    <a:lumMod val="50000"/>
                  </a:schemeClr>
                </a:solidFill>
                <a:latin typeface="Garamond" panose="02020404030301010803" pitchFamily="18" charset="0"/>
              </a:rPr>
            </a:br>
            <a:endParaRPr lang="it-IT" sz="2400" i="1" dirty="0">
              <a:solidFill>
                <a:schemeClr val="accent2">
                  <a:lumMod val="50000"/>
                </a:schemeClr>
              </a:solidFill>
            </a:endParaRPr>
          </a:p>
        </p:txBody>
      </p:sp>
      <p:sp>
        <p:nvSpPr>
          <p:cNvPr id="3" name="Segnaposto contenuto 2">
            <a:extLst>
              <a:ext uri="{FF2B5EF4-FFF2-40B4-BE49-F238E27FC236}">
                <a16:creationId xmlns:a16="http://schemas.microsoft.com/office/drawing/2014/main" id="{028C3D3B-D464-90B1-C069-79CF42D45486}"/>
              </a:ext>
            </a:extLst>
          </p:cNvPr>
          <p:cNvSpPr>
            <a:spLocks noGrp="1"/>
          </p:cNvSpPr>
          <p:nvPr>
            <p:ph idx="1"/>
          </p:nvPr>
        </p:nvSpPr>
        <p:spPr>
          <a:xfrm>
            <a:off x="1371600" y="1399032"/>
            <a:ext cx="9601200" cy="5316092"/>
          </a:xfrm>
        </p:spPr>
        <p:txBody>
          <a:bodyPr>
            <a:normAutofit/>
          </a:bodyPr>
          <a:lstStyle/>
          <a:p>
            <a:pPr marL="0" indent="0">
              <a:buNone/>
            </a:pPr>
            <a:endParaRPr lang="it-IT" b="1" i="1" dirty="0">
              <a:latin typeface="Garamond" panose="02020404030301010803" pitchFamily="18" charset="0"/>
            </a:endParaRPr>
          </a:p>
          <a:p>
            <a:pPr marL="0" indent="0">
              <a:buNone/>
            </a:pPr>
            <a:endParaRPr lang="it-IT" b="1" i="1" dirty="0">
              <a:latin typeface="Garamond" panose="02020404030301010803" pitchFamily="18" charset="0"/>
            </a:endParaRPr>
          </a:p>
          <a:p>
            <a:pPr marL="0" indent="0">
              <a:buNone/>
            </a:pPr>
            <a:r>
              <a:rPr lang="it-IT" b="1" i="1" dirty="0">
                <a:latin typeface="Garamond" panose="02020404030301010803" pitchFamily="18" charset="0"/>
              </a:rPr>
              <a:t>1. Quando, al di fuori delle ipotesi di cui all’articolo 3, l’operatore economico indica nell’offerta un diverso contratto collettivo di lavoro da esso applicato, </a:t>
            </a:r>
            <a:r>
              <a:rPr lang="it-IT" b="1" i="1" u="sng" dirty="0">
                <a:latin typeface="Garamond" panose="02020404030301010803" pitchFamily="18" charset="0"/>
              </a:rPr>
              <a:t>si considerano, ai fini della valutazione di equivalenza, le tutele economiche e le tutele normative. </a:t>
            </a:r>
          </a:p>
          <a:p>
            <a:pPr marL="0" indent="0">
              <a:buNone/>
            </a:pPr>
            <a:r>
              <a:rPr lang="it-IT" b="1" i="1" dirty="0">
                <a:latin typeface="Garamond" panose="02020404030301010803" pitchFamily="18" charset="0"/>
              </a:rPr>
              <a:t>2. La valutazione di </a:t>
            </a:r>
            <a:r>
              <a:rPr lang="it-IT" b="1" i="1" u="sng" dirty="0">
                <a:latin typeface="Garamond" panose="02020404030301010803" pitchFamily="18" charset="0"/>
              </a:rPr>
              <a:t>equivalenza economica </a:t>
            </a:r>
            <a:r>
              <a:rPr lang="it-IT" b="1" i="1" dirty="0">
                <a:latin typeface="Garamond" panose="02020404030301010803" pitchFamily="18" charset="0"/>
              </a:rPr>
              <a:t>dei contratti è effettuata in relazione alle componenti fisse della retribuzione globale annua, costituite dalle seguenti voci: </a:t>
            </a:r>
          </a:p>
          <a:p>
            <a:pPr marL="0" indent="0">
              <a:buNone/>
            </a:pPr>
            <a:r>
              <a:rPr lang="it-IT" b="1" i="1" dirty="0">
                <a:latin typeface="Garamond" panose="02020404030301010803" pitchFamily="18" charset="0"/>
              </a:rPr>
              <a:t>a) retribuzione tabellare annuale; </a:t>
            </a:r>
          </a:p>
          <a:p>
            <a:pPr marL="0" indent="0">
              <a:buNone/>
            </a:pPr>
            <a:r>
              <a:rPr lang="it-IT" b="1" i="1" dirty="0">
                <a:latin typeface="Garamond" panose="02020404030301010803" pitchFamily="18" charset="0"/>
              </a:rPr>
              <a:t>b) indennità di contingenza; </a:t>
            </a:r>
          </a:p>
          <a:p>
            <a:pPr marL="0" indent="0">
              <a:buNone/>
            </a:pPr>
            <a:r>
              <a:rPr lang="it-IT" b="1" i="1" dirty="0">
                <a:latin typeface="Garamond" panose="02020404030301010803" pitchFamily="18" charset="0"/>
              </a:rPr>
              <a:t>c) elemento distinto della retribuzione (EDR); </a:t>
            </a:r>
          </a:p>
          <a:p>
            <a:pPr marL="0" indent="0">
              <a:buNone/>
            </a:pPr>
            <a:r>
              <a:rPr lang="it-IT" b="1" i="1" dirty="0">
                <a:latin typeface="Garamond" panose="02020404030301010803" pitchFamily="18" charset="0"/>
              </a:rPr>
              <a:t>d) eventuali mensilità aggiuntive </a:t>
            </a:r>
          </a:p>
          <a:p>
            <a:pPr marL="0" indent="0">
              <a:buNone/>
            </a:pPr>
            <a:r>
              <a:rPr lang="it-IT" b="1" i="1" dirty="0">
                <a:latin typeface="Garamond" panose="02020404030301010803" pitchFamily="18" charset="0"/>
              </a:rPr>
              <a:t>e) eventuali ulteriori indennità previste. </a:t>
            </a:r>
          </a:p>
          <a:p>
            <a:pPr marL="0" indent="0">
              <a:buNone/>
            </a:pPr>
            <a:endParaRPr lang="it-IT" dirty="0"/>
          </a:p>
        </p:txBody>
      </p:sp>
      <p:sp>
        <p:nvSpPr>
          <p:cNvPr id="5" name="Segnaposto numero diapositiva 4">
            <a:extLst>
              <a:ext uri="{FF2B5EF4-FFF2-40B4-BE49-F238E27FC236}">
                <a16:creationId xmlns:a16="http://schemas.microsoft.com/office/drawing/2014/main" id="{C0A3D7EE-BE89-8E24-3FFF-A0F619E56DBD}"/>
              </a:ext>
            </a:extLst>
          </p:cNvPr>
          <p:cNvSpPr>
            <a:spLocks noGrp="1"/>
          </p:cNvSpPr>
          <p:nvPr>
            <p:ph type="sldNum" sz="quarter" idx="12"/>
          </p:nvPr>
        </p:nvSpPr>
        <p:spPr/>
        <p:txBody>
          <a:bodyPr/>
          <a:lstStyle/>
          <a:p>
            <a:fld id="{69E57DC2-970A-4B3E-BB1C-7A09969E49DF}" type="slidenum">
              <a:rPr lang="en-US" smtClean="0"/>
              <a:t>17</a:t>
            </a:fld>
            <a:endParaRPr lang="en-US" dirty="0"/>
          </a:p>
        </p:txBody>
      </p:sp>
    </p:spTree>
    <p:extLst>
      <p:ext uri="{BB962C8B-B14F-4D97-AF65-F5344CB8AC3E}">
        <p14:creationId xmlns:p14="http://schemas.microsoft.com/office/powerpoint/2010/main" val="28062328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D6DD9-80AC-FC4C-B6BE-AA288B3F10D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E77F28DF-4C75-966A-DB85-335770337D16}"/>
              </a:ext>
            </a:extLst>
          </p:cNvPr>
          <p:cNvSpPr>
            <a:spLocks noGrp="1"/>
          </p:cNvSpPr>
          <p:nvPr>
            <p:ph type="title"/>
          </p:nvPr>
        </p:nvSpPr>
        <p:spPr>
          <a:xfrm>
            <a:off x="1371600" y="685800"/>
            <a:ext cx="9601200" cy="713232"/>
          </a:xfrm>
        </p:spPr>
        <p:txBody>
          <a:bodyPr>
            <a:normAutofit fontScale="90000"/>
          </a:bodyPr>
          <a:lstStyle/>
          <a:p>
            <a:r>
              <a:rPr lang="it-IT" sz="2400" b="1" dirty="0" err="1">
                <a:solidFill>
                  <a:schemeClr val="accent2">
                    <a:lumMod val="50000"/>
                  </a:schemeClr>
                </a:solidFill>
                <a:latin typeface="Garamond" panose="02020404030301010803" pitchFamily="18" charset="0"/>
              </a:rPr>
              <a:t>All</a:t>
            </a:r>
            <a:r>
              <a:rPr lang="it-IT" sz="2400" b="1" dirty="0">
                <a:solidFill>
                  <a:schemeClr val="accent2">
                    <a:lumMod val="50000"/>
                  </a:schemeClr>
                </a:solidFill>
                <a:latin typeface="Garamond" panose="02020404030301010803" pitchFamily="18" charset="0"/>
              </a:rPr>
              <a:t>. I.01 - Art. 4 (Indicazione da parte dell’operatore economico di un diverso contratto collettivo nazionale di lavoro)  - segue</a:t>
            </a:r>
            <a:br>
              <a:rPr lang="it-IT" sz="2400" b="1" dirty="0">
                <a:solidFill>
                  <a:schemeClr val="accent2">
                    <a:lumMod val="50000"/>
                  </a:schemeClr>
                </a:solidFill>
                <a:latin typeface="Garamond" panose="02020404030301010803" pitchFamily="18" charset="0"/>
              </a:rPr>
            </a:br>
            <a:endParaRPr lang="it-IT" sz="2400" i="1" dirty="0">
              <a:solidFill>
                <a:schemeClr val="accent2">
                  <a:lumMod val="50000"/>
                </a:schemeClr>
              </a:solidFill>
            </a:endParaRPr>
          </a:p>
        </p:txBody>
      </p:sp>
      <p:sp>
        <p:nvSpPr>
          <p:cNvPr id="3" name="Segnaposto contenuto 2">
            <a:extLst>
              <a:ext uri="{FF2B5EF4-FFF2-40B4-BE49-F238E27FC236}">
                <a16:creationId xmlns:a16="http://schemas.microsoft.com/office/drawing/2014/main" id="{CD293EE2-157C-7383-D466-0665DBE5DDC1}"/>
              </a:ext>
            </a:extLst>
          </p:cNvPr>
          <p:cNvSpPr>
            <a:spLocks noGrp="1"/>
          </p:cNvSpPr>
          <p:nvPr>
            <p:ph idx="1"/>
          </p:nvPr>
        </p:nvSpPr>
        <p:spPr>
          <a:xfrm>
            <a:off x="1371600" y="1399032"/>
            <a:ext cx="9601200" cy="5316092"/>
          </a:xfrm>
        </p:spPr>
        <p:txBody>
          <a:bodyPr>
            <a:normAutofit/>
          </a:bodyPr>
          <a:lstStyle/>
          <a:p>
            <a:pPr marL="0" indent="0">
              <a:buNone/>
            </a:pPr>
            <a:r>
              <a:rPr lang="it-IT" b="1" i="1" dirty="0">
                <a:latin typeface="Garamond" panose="02020404030301010803" pitchFamily="18" charset="0"/>
              </a:rPr>
              <a:t>3. La valutazione di </a:t>
            </a:r>
            <a:r>
              <a:rPr lang="it-IT" b="1" i="1" u="sng" dirty="0">
                <a:latin typeface="Garamond" panose="02020404030301010803" pitchFamily="18" charset="0"/>
              </a:rPr>
              <a:t>equivalenza delle tutele normative </a:t>
            </a:r>
            <a:r>
              <a:rPr lang="it-IT" b="1" i="1" dirty="0">
                <a:latin typeface="Garamond" panose="02020404030301010803" pitchFamily="18" charset="0"/>
              </a:rPr>
              <a:t>è effettuata sulla base dei seguenti parametri: </a:t>
            </a:r>
          </a:p>
          <a:p>
            <a:pPr marL="0" indent="0">
              <a:spcBef>
                <a:spcPts val="0"/>
              </a:spcBef>
              <a:buNone/>
            </a:pPr>
            <a:r>
              <a:rPr lang="it-IT" sz="1600" b="1" i="1" dirty="0">
                <a:latin typeface="Garamond" panose="02020404030301010803" pitchFamily="18" charset="0"/>
              </a:rPr>
              <a:t>a) disciplina concernente il lavoro supplementare; </a:t>
            </a:r>
          </a:p>
          <a:p>
            <a:pPr marL="0" indent="0">
              <a:spcBef>
                <a:spcPts val="0"/>
              </a:spcBef>
              <a:buNone/>
            </a:pPr>
            <a:r>
              <a:rPr lang="it-IT" sz="1600" b="1" i="1" dirty="0">
                <a:latin typeface="Garamond" panose="02020404030301010803" pitchFamily="18" charset="0"/>
              </a:rPr>
              <a:t>b) clausole relative al lavoro a tempo parziale; </a:t>
            </a:r>
          </a:p>
          <a:p>
            <a:pPr marL="0" indent="0">
              <a:spcBef>
                <a:spcPts val="0"/>
              </a:spcBef>
              <a:buNone/>
            </a:pPr>
            <a:r>
              <a:rPr lang="it-IT" sz="1600" b="1" i="1" dirty="0">
                <a:latin typeface="Garamond" panose="02020404030301010803" pitchFamily="18" charset="0"/>
              </a:rPr>
              <a:t>c) disciplina del lavoro straordinario, con particolare riferimento ai limiti massimi;</a:t>
            </a:r>
          </a:p>
          <a:p>
            <a:pPr marL="0" indent="0">
              <a:spcBef>
                <a:spcPts val="0"/>
              </a:spcBef>
              <a:buNone/>
            </a:pPr>
            <a:r>
              <a:rPr lang="it-IT" sz="1600" b="1" i="1" dirty="0">
                <a:latin typeface="Garamond" panose="02020404030301010803" pitchFamily="18" charset="0"/>
              </a:rPr>
              <a:t>d) disciplina compensativa relativa alle festività soppresse; </a:t>
            </a:r>
          </a:p>
          <a:p>
            <a:pPr marL="0" indent="0">
              <a:spcBef>
                <a:spcPts val="0"/>
              </a:spcBef>
              <a:buNone/>
            </a:pPr>
            <a:r>
              <a:rPr lang="it-IT" sz="1600" b="1" i="1" dirty="0">
                <a:latin typeface="Garamond" panose="02020404030301010803" pitchFamily="18" charset="0"/>
              </a:rPr>
              <a:t>e) durata del periodo di prova; </a:t>
            </a:r>
          </a:p>
          <a:p>
            <a:pPr marL="0" indent="0">
              <a:spcBef>
                <a:spcPts val="0"/>
              </a:spcBef>
              <a:buNone/>
            </a:pPr>
            <a:r>
              <a:rPr lang="it-IT" sz="1600" b="1" i="1" dirty="0">
                <a:latin typeface="Garamond" panose="02020404030301010803" pitchFamily="18" charset="0"/>
              </a:rPr>
              <a:t>f) durata del periodo di preavviso; </a:t>
            </a:r>
          </a:p>
          <a:p>
            <a:pPr marL="0" indent="0">
              <a:spcBef>
                <a:spcPts val="0"/>
              </a:spcBef>
              <a:buNone/>
            </a:pPr>
            <a:r>
              <a:rPr lang="it-IT" sz="1600" b="1" i="1" dirty="0">
                <a:latin typeface="Garamond" panose="02020404030301010803" pitchFamily="18" charset="0"/>
              </a:rPr>
              <a:t>g) durata del periodo di comporto in caso di malattia e infortunio; </a:t>
            </a:r>
          </a:p>
          <a:p>
            <a:pPr marL="0" indent="0">
              <a:spcBef>
                <a:spcPts val="0"/>
              </a:spcBef>
              <a:buNone/>
            </a:pPr>
            <a:r>
              <a:rPr lang="it-IT" sz="1600" b="1" i="1" dirty="0">
                <a:latin typeface="Garamond" panose="02020404030301010803" pitchFamily="18" charset="0"/>
              </a:rPr>
              <a:t>h) disciplina dei casi di malattia e infortunio, con particolare riferimento al riconoscimento di eventuali integrazioni delle relative indennità; </a:t>
            </a:r>
          </a:p>
          <a:p>
            <a:pPr marL="0" indent="0">
              <a:spcBef>
                <a:spcPts val="0"/>
              </a:spcBef>
              <a:buNone/>
            </a:pPr>
            <a:r>
              <a:rPr lang="it-IT" sz="1600" b="1" i="1" dirty="0">
                <a:latin typeface="Garamond" panose="02020404030301010803" pitchFamily="18" charset="0"/>
              </a:rPr>
              <a:t>i) disciplina relativa alla maternità e alle indennità previste per l’astensione obbligatoria e facoltativa dei genitori; </a:t>
            </a:r>
          </a:p>
          <a:p>
            <a:pPr marL="0" indent="0">
              <a:spcBef>
                <a:spcPts val="0"/>
              </a:spcBef>
              <a:buNone/>
            </a:pPr>
            <a:r>
              <a:rPr lang="it-IT" sz="1600" b="1" i="1" dirty="0">
                <a:latin typeface="Garamond" panose="02020404030301010803" pitchFamily="18" charset="0"/>
              </a:rPr>
              <a:t>l) monte ore di permessi retribuiti; </a:t>
            </a:r>
          </a:p>
          <a:p>
            <a:pPr marL="0" indent="0">
              <a:spcBef>
                <a:spcPts val="0"/>
              </a:spcBef>
              <a:buNone/>
            </a:pPr>
            <a:r>
              <a:rPr lang="it-IT" sz="1600" b="1" i="1" dirty="0">
                <a:latin typeface="Garamond" panose="02020404030301010803" pitchFamily="18" charset="0"/>
              </a:rPr>
              <a:t>m) disciplina relativa alla bilateralità; </a:t>
            </a:r>
          </a:p>
          <a:p>
            <a:pPr marL="0" indent="0">
              <a:spcBef>
                <a:spcPts val="0"/>
              </a:spcBef>
              <a:buNone/>
            </a:pPr>
            <a:r>
              <a:rPr lang="it-IT" sz="1600" b="1" i="1" dirty="0">
                <a:latin typeface="Garamond" panose="02020404030301010803" pitchFamily="18" charset="0"/>
              </a:rPr>
              <a:t>n) obblighi di denunzia agli enti previdenziali, inclusa la Cassa edile, assicurativi e antinfortunistici, inclusa la formazione in materia di salute e sicurezza sul lavoro, anche con riferimento alla formazione di primo ingresso e all’aggiornamento periodico; </a:t>
            </a:r>
          </a:p>
          <a:p>
            <a:pPr marL="0" indent="0">
              <a:spcBef>
                <a:spcPts val="0"/>
              </a:spcBef>
              <a:buNone/>
            </a:pPr>
            <a:r>
              <a:rPr lang="it-IT" sz="1600" b="1" i="1" dirty="0">
                <a:latin typeface="Garamond" panose="02020404030301010803" pitchFamily="18" charset="0"/>
              </a:rPr>
              <a:t>o) previdenza integrativa; </a:t>
            </a:r>
          </a:p>
          <a:p>
            <a:pPr marL="0" indent="0">
              <a:spcBef>
                <a:spcPts val="0"/>
              </a:spcBef>
              <a:buNone/>
            </a:pPr>
            <a:r>
              <a:rPr lang="it-IT" sz="1600" b="1" i="1" dirty="0">
                <a:latin typeface="Garamond" panose="02020404030301010803" pitchFamily="18" charset="0"/>
              </a:rPr>
              <a:t>p) sanità integrativa.</a:t>
            </a:r>
            <a:endParaRPr lang="it-IT" sz="1600" b="1" i="1" u="none" strike="noStrike" baseline="0" dirty="0">
              <a:latin typeface="Garamond" panose="02020404030301010803" pitchFamily="18" charset="0"/>
            </a:endParaRPr>
          </a:p>
          <a:p>
            <a:pPr marL="0" indent="0">
              <a:buNone/>
            </a:pPr>
            <a:endParaRPr lang="it-IT" dirty="0"/>
          </a:p>
        </p:txBody>
      </p:sp>
      <p:sp>
        <p:nvSpPr>
          <p:cNvPr id="5" name="Segnaposto numero diapositiva 4">
            <a:extLst>
              <a:ext uri="{FF2B5EF4-FFF2-40B4-BE49-F238E27FC236}">
                <a16:creationId xmlns:a16="http://schemas.microsoft.com/office/drawing/2014/main" id="{EC9767A2-9863-525D-4EAC-32A0ED02345C}"/>
              </a:ext>
            </a:extLst>
          </p:cNvPr>
          <p:cNvSpPr>
            <a:spLocks noGrp="1"/>
          </p:cNvSpPr>
          <p:nvPr>
            <p:ph type="sldNum" sz="quarter" idx="12"/>
          </p:nvPr>
        </p:nvSpPr>
        <p:spPr/>
        <p:txBody>
          <a:bodyPr/>
          <a:lstStyle/>
          <a:p>
            <a:fld id="{69E57DC2-970A-4B3E-BB1C-7A09969E49DF}" type="slidenum">
              <a:rPr lang="en-US" smtClean="0"/>
              <a:t>18</a:t>
            </a:fld>
            <a:endParaRPr lang="en-US" dirty="0"/>
          </a:p>
        </p:txBody>
      </p:sp>
    </p:spTree>
    <p:extLst>
      <p:ext uri="{BB962C8B-B14F-4D97-AF65-F5344CB8AC3E}">
        <p14:creationId xmlns:p14="http://schemas.microsoft.com/office/powerpoint/2010/main" val="13154723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9BD66C-816B-AAF6-19CB-7EB873C5D34D}"/>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8FFCF2B-D935-2B36-0404-ED1BAE5A41CD}"/>
              </a:ext>
            </a:extLst>
          </p:cNvPr>
          <p:cNvSpPr>
            <a:spLocks noGrp="1"/>
          </p:cNvSpPr>
          <p:nvPr>
            <p:ph type="title"/>
          </p:nvPr>
        </p:nvSpPr>
        <p:spPr>
          <a:xfrm>
            <a:off x="1371600" y="685800"/>
            <a:ext cx="9601200" cy="713232"/>
          </a:xfrm>
        </p:spPr>
        <p:txBody>
          <a:bodyPr>
            <a:normAutofit fontScale="90000"/>
          </a:bodyPr>
          <a:lstStyle/>
          <a:p>
            <a:r>
              <a:rPr lang="it-IT" sz="2800" b="1" dirty="0" err="1">
                <a:solidFill>
                  <a:schemeClr val="accent2">
                    <a:lumMod val="50000"/>
                  </a:schemeClr>
                </a:solidFill>
                <a:latin typeface="Garamond" panose="02020404030301010803" pitchFamily="18" charset="0"/>
              </a:rPr>
              <a:t>All</a:t>
            </a:r>
            <a:r>
              <a:rPr lang="it-IT" sz="2800" b="1" dirty="0">
                <a:solidFill>
                  <a:schemeClr val="accent2">
                    <a:lumMod val="50000"/>
                  </a:schemeClr>
                </a:solidFill>
                <a:latin typeface="Garamond" panose="02020404030301010803" pitchFamily="18" charset="0"/>
              </a:rPr>
              <a:t>. I.01 </a:t>
            </a:r>
            <a:r>
              <a:rPr lang="it-IT" sz="2800" dirty="0">
                <a:solidFill>
                  <a:schemeClr val="accent2">
                    <a:lumMod val="50000"/>
                  </a:schemeClr>
                </a:solidFill>
                <a:latin typeface="Garamond" panose="02020404030301010803" pitchFamily="18" charset="0"/>
              </a:rPr>
              <a:t>- </a:t>
            </a:r>
            <a:r>
              <a:rPr lang="it-IT" sz="2400" b="1" dirty="0">
                <a:solidFill>
                  <a:schemeClr val="accent2">
                    <a:lumMod val="50000"/>
                  </a:schemeClr>
                </a:solidFill>
                <a:latin typeface="Garamond" panose="02020404030301010803" pitchFamily="18" charset="0"/>
              </a:rPr>
              <a:t>Art. 4 (Indicazione da parte dell’operatore economico di un diverso contratto collettivo nazionale di lavoro) - segue</a:t>
            </a:r>
            <a:br>
              <a:rPr lang="it-IT" sz="2400" b="1" dirty="0">
                <a:solidFill>
                  <a:schemeClr val="accent2">
                    <a:lumMod val="50000"/>
                  </a:schemeClr>
                </a:solidFill>
                <a:latin typeface="Garamond" panose="02020404030301010803" pitchFamily="18" charset="0"/>
              </a:rPr>
            </a:br>
            <a:br>
              <a:rPr lang="it-IT" sz="2400" dirty="0"/>
            </a:br>
            <a:endParaRPr lang="it-IT" sz="2400" i="1" dirty="0"/>
          </a:p>
        </p:txBody>
      </p:sp>
      <p:sp>
        <p:nvSpPr>
          <p:cNvPr id="3" name="Segnaposto contenuto 2">
            <a:extLst>
              <a:ext uri="{FF2B5EF4-FFF2-40B4-BE49-F238E27FC236}">
                <a16:creationId xmlns:a16="http://schemas.microsoft.com/office/drawing/2014/main" id="{C090EB1C-30BE-6ECC-056B-B9117CB9994C}"/>
              </a:ext>
            </a:extLst>
          </p:cNvPr>
          <p:cNvSpPr>
            <a:spLocks noGrp="1"/>
          </p:cNvSpPr>
          <p:nvPr>
            <p:ph idx="1"/>
          </p:nvPr>
        </p:nvSpPr>
        <p:spPr>
          <a:xfrm>
            <a:off x="1371600" y="1472184"/>
            <a:ext cx="9601200" cy="4764024"/>
          </a:xfrm>
        </p:spPr>
        <p:txBody>
          <a:bodyPr>
            <a:normAutofit fontScale="92500" lnSpcReduction="20000"/>
          </a:bodyPr>
          <a:lstStyle/>
          <a:p>
            <a:pPr marL="0" indent="0">
              <a:buNone/>
            </a:pPr>
            <a:endParaRPr lang="it-IT" sz="2100" dirty="0">
              <a:latin typeface="Garamond" panose="02020404030301010803" pitchFamily="18" charset="0"/>
            </a:endParaRPr>
          </a:p>
          <a:p>
            <a:pPr marL="0" indent="0">
              <a:buNone/>
            </a:pPr>
            <a:r>
              <a:rPr lang="it-IT" sz="2200" b="1" i="1" dirty="0">
                <a:latin typeface="Garamond" panose="02020404030301010803" pitchFamily="18" charset="0"/>
              </a:rPr>
              <a:t>4. Le stazioni appaltanti e gli enti concedenti possono ritenere sussistente l'equivalenza delle tutele quando </a:t>
            </a:r>
            <a:r>
              <a:rPr lang="it-IT" sz="2200" b="1" i="1" u="sng" dirty="0">
                <a:latin typeface="Garamond" panose="02020404030301010803" pitchFamily="18" charset="0"/>
              </a:rPr>
              <a:t>il valore economico complessivo delle componenti fisse della retribuzione globale annua di cui al comma 2 risulta almeno pari </a:t>
            </a:r>
            <a:r>
              <a:rPr lang="it-IT" sz="2200" b="1" i="1" dirty="0">
                <a:latin typeface="Garamond" panose="02020404030301010803" pitchFamily="18" charset="0"/>
              </a:rPr>
              <a:t>a quello del contratto collettivo di lavoro indicato nel bando di gara o nell’invito e quando gli scostamenti rispetto ai </a:t>
            </a:r>
            <a:r>
              <a:rPr lang="it-IT" sz="2200" b="1" i="1" u="sng" dirty="0">
                <a:latin typeface="Garamond" panose="02020404030301010803" pitchFamily="18" charset="0"/>
              </a:rPr>
              <a:t>parametri di cui al comma 3 sono marginali</a:t>
            </a:r>
            <a:r>
              <a:rPr lang="it-IT" sz="2200" b="1" i="1" dirty="0">
                <a:latin typeface="Garamond" panose="02020404030301010803" pitchFamily="18" charset="0"/>
              </a:rPr>
              <a:t>. </a:t>
            </a:r>
          </a:p>
          <a:p>
            <a:pPr marL="0" indent="0">
              <a:buNone/>
            </a:pPr>
            <a:r>
              <a:rPr lang="it-IT" sz="2200" b="1" i="1" dirty="0">
                <a:latin typeface="Garamond" panose="02020404030301010803" pitchFamily="18" charset="0"/>
              </a:rPr>
              <a:t>5. </a:t>
            </a:r>
            <a:r>
              <a:rPr lang="it-IT" sz="2200" b="1" i="1" u="sng" dirty="0">
                <a:latin typeface="Garamond" panose="02020404030301010803" pitchFamily="18" charset="0"/>
              </a:rPr>
              <a:t>Con </a:t>
            </a:r>
            <a:r>
              <a:rPr lang="it-IT" sz="2600" b="1" i="1" u="sng" dirty="0">
                <a:latin typeface="Garamond" panose="02020404030301010803" pitchFamily="18" charset="0"/>
              </a:rPr>
              <a:t>decreto del Ministero del lavoro e delle politiche sociali</a:t>
            </a:r>
            <a:r>
              <a:rPr lang="it-IT" sz="2200" b="1" i="1" u="sng" dirty="0">
                <a:latin typeface="Garamond" panose="02020404030301010803" pitchFamily="18" charset="0"/>
              </a:rPr>
              <a:t>, di concerto con il Ministero delle infrastrutture e dei trasporti, da adottarsi entro novanta giorni dalla data di entrata in vigore del presente allegato, sono adottate le linee guida per la determinazione delle modalità di attestazione dell’equivalenza delle tutele di cui al comma 4 e per la valutazione degli scostamenti che, in ragione anche del numero di parametri interessati, possono essere considerati marginali </a:t>
            </a:r>
            <a:r>
              <a:rPr lang="it-IT" sz="2200" b="1" i="1" dirty="0">
                <a:latin typeface="Garamond" panose="02020404030301010803" pitchFamily="18" charset="0"/>
              </a:rPr>
              <a:t>dalle stazioni appaltanti ed enti concedenti ai sensi del medesimo comma 4. </a:t>
            </a:r>
          </a:p>
          <a:p>
            <a:pPr marL="0" indent="0">
              <a:buNone/>
            </a:pPr>
            <a:r>
              <a:rPr lang="it-IT" sz="2200" b="1" i="1" dirty="0">
                <a:latin typeface="Garamond" panose="02020404030301010803" pitchFamily="18" charset="0"/>
              </a:rPr>
              <a:t>6. Per i contratti che, in ragione dei settori di riferimento, sono soggetti a specifici vincoli normativi o regolatori incidenti anche sulle tutele economiche o normative dei lavoratori, resta ferma la possibilità di fare riferimento, ai fini della determinazione dell’equivalenza, al rispetto di tali vincoli in relazione alle tutele regolate, ferma restando la verifica delle ulteriori tutele secondo quanto previsto nel presente articolo.</a:t>
            </a:r>
          </a:p>
        </p:txBody>
      </p:sp>
      <p:sp>
        <p:nvSpPr>
          <p:cNvPr id="5" name="Segnaposto numero diapositiva 4">
            <a:extLst>
              <a:ext uri="{FF2B5EF4-FFF2-40B4-BE49-F238E27FC236}">
                <a16:creationId xmlns:a16="http://schemas.microsoft.com/office/drawing/2014/main" id="{FEE272D9-E161-5254-A5C2-F2FC9A87E187}"/>
              </a:ext>
            </a:extLst>
          </p:cNvPr>
          <p:cNvSpPr>
            <a:spLocks noGrp="1"/>
          </p:cNvSpPr>
          <p:nvPr>
            <p:ph type="sldNum" sz="quarter" idx="12"/>
          </p:nvPr>
        </p:nvSpPr>
        <p:spPr/>
        <p:txBody>
          <a:bodyPr/>
          <a:lstStyle/>
          <a:p>
            <a:fld id="{69E57DC2-970A-4B3E-BB1C-7A09969E49DF}" type="slidenum">
              <a:rPr lang="en-US" smtClean="0"/>
              <a:t>19</a:t>
            </a:fld>
            <a:endParaRPr lang="en-US" dirty="0"/>
          </a:p>
        </p:txBody>
      </p:sp>
    </p:spTree>
    <p:extLst>
      <p:ext uri="{BB962C8B-B14F-4D97-AF65-F5344CB8AC3E}">
        <p14:creationId xmlns:p14="http://schemas.microsoft.com/office/powerpoint/2010/main" val="2502256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4C5361-2F57-A1EB-A811-9C589E5D9DCE}"/>
              </a:ext>
            </a:extLst>
          </p:cNvPr>
          <p:cNvSpPr>
            <a:spLocks noGrp="1"/>
          </p:cNvSpPr>
          <p:nvPr>
            <p:ph type="title"/>
          </p:nvPr>
        </p:nvSpPr>
        <p:spPr>
          <a:xfrm>
            <a:off x="1295400" y="300788"/>
            <a:ext cx="9601200" cy="532929"/>
          </a:xfrm>
        </p:spPr>
        <p:txBody>
          <a:bodyPr>
            <a:normAutofit fontScale="90000"/>
          </a:bodyPr>
          <a:lstStyle/>
          <a:p>
            <a:r>
              <a:rPr lang="it-IT" sz="3600" dirty="0">
                <a:solidFill>
                  <a:schemeClr val="accent2">
                    <a:lumMod val="50000"/>
                  </a:schemeClr>
                </a:solidFill>
                <a:latin typeface="Garamond" panose="02020404030301010803" pitchFamily="18" charset="0"/>
              </a:rPr>
              <a:t>Le finalità</a:t>
            </a:r>
          </a:p>
        </p:txBody>
      </p:sp>
      <p:sp>
        <p:nvSpPr>
          <p:cNvPr id="3" name="Segnaposto contenuto 2">
            <a:extLst>
              <a:ext uri="{FF2B5EF4-FFF2-40B4-BE49-F238E27FC236}">
                <a16:creationId xmlns:a16="http://schemas.microsoft.com/office/drawing/2014/main" id="{FBA9C9CD-AB4C-64E7-A92E-D2F8B5616A52}"/>
              </a:ext>
            </a:extLst>
          </p:cNvPr>
          <p:cNvSpPr>
            <a:spLocks noGrp="1"/>
          </p:cNvSpPr>
          <p:nvPr>
            <p:ph idx="1"/>
          </p:nvPr>
        </p:nvSpPr>
        <p:spPr>
          <a:xfrm>
            <a:off x="1371600" y="833718"/>
            <a:ext cx="9601200" cy="5349367"/>
          </a:xfrm>
        </p:spPr>
        <p:txBody>
          <a:bodyPr>
            <a:noAutofit/>
          </a:bodyPr>
          <a:lstStyle/>
          <a:p>
            <a:pPr marL="0" indent="0" algn="just" fontAlgn="base">
              <a:spcAft>
                <a:spcPts val="1800"/>
              </a:spcAft>
              <a:buNone/>
            </a:pPr>
            <a:r>
              <a:rPr lang="it-IT" sz="2400" dirty="0">
                <a:solidFill>
                  <a:srgbClr val="2B2B2B"/>
                </a:solidFill>
                <a:latin typeface="Garamond" panose="02020404030301010803" pitchFamily="18" charset="0"/>
              </a:rPr>
              <a:t>dalla relazione al codice (art. 11)</a:t>
            </a:r>
            <a:endParaRPr lang="it-IT" sz="2400" b="0" dirty="0">
              <a:solidFill>
                <a:srgbClr val="2B2B2B"/>
              </a:solidFill>
              <a:effectLst/>
              <a:latin typeface="Garamond" panose="02020404030301010803" pitchFamily="18" charset="0"/>
            </a:endParaRPr>
          </a:p>
          <a:p>
            <a:pPr marL="0" indent="0">
              <a:buNone/>
            </a:pPr>
            <a:r>
              <a:rPr lang="it-IT" sz="2800" i="1"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In termini generali, si può osservare che la norma proposta intende dare attuazione e valorizzare la previsione posta dall’art. 1, comma 2, lettera h), n. 2, della legge delega …che anche sul piano letterale [attraverso l’uso del verbo “</a:t>
            </a:r>
            <a:r>
              <a:rPr lang="it-IT" sz="2800" i="1" u="sng"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garantire</a:t>
            </a:r>
            <a:r>
              <a:rPr lang="it-IT" sz="2800" i="1"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 in luogo di “</a:t>
            </a:r>
            <a:r>
              <a:rPr lang="it-IT" sz="2800" i="1" u="sng"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promuovere</a:t>
            </a:r>
            <a:r>
              <a:rPr lang="it-IT" sz="2800" i="1"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 (al n. 3 della medesima lettera h) o in luogo del sostantivo “</a:t>
            </a:r>
            <a:r>
              <a:rPr lang="it-IT" sz="2800" i="1" u="sng"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promozione</a:t>
            </a:r>
            <a:r>
              <a:rPr lang="it-IT" sz="2800" i="1"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 (nella lettera i)] </a:t>
            </a:r>
            <a:r>
              <a:rPr lang="it-IT" sz="2800" i="1" u="sng"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sembra aver abbandonato l’idea di una funzione meramente promozionale e incentivante, nei confronti degli operatori economici, delle norme sulle clausole sociali nella disciplina dei contratti pubblici, mirando a conseguire un effettivo risultato applicativo con norme maggiormente pregnanti e vincolanti</a:t>
            </a:r>
            <a:r>
              <a:rPr lang="it-IT" sz="2400" i="1" u="sng"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a:t>
            </a:r>
          </a:p>
        </p:txBody>
      </p:sp>
      <p:sp>
        <p:nvSpPr>
          <p:cNvPr id="5" name="Segnaposto numero diapositiva 4">
            <a:extLst>
              <a:ext uri="{FF2B5EF4-FFF2-40B4-BE49-F238E27FC236}">
                <a16:creationId xmlns:a16="http://schemas.microsoft.com/office/drawing/2014/main" id="{DAC4B54E-4C9B-9508-89AC-FA2485FADA8B}"/>
              </a:ext>
            </a:extLst>
          </p:cNvPr>
          <p:cNvSpPr>
            <a:spLocks noGrp="1"/>
          </p:cNvSpPr>
          <p:nvPr>
            <p:ph type="sldNum" sz="quarter" idx="12"/>
          </p:nvPr>
        </p:nvSpPr>
        <p:spPr/>
        <p:txBody>
          <a:bodyPr/>
          <a:lstStyle/>
          <a:p>
            <a:fld id="{69E57DC2-970A-4B3E-BB1C-7A09969E49DF}" type="slidenum">
              <a:rPr lang="en-US" smtClean="0"/>
              <a:t>2</a:t>
            </a:fld>
            <a:endParaRPr lang="en-US" dirty="0"/>
          </a:p>
        </p:txBody>
      </p:sp>
    </p:spTree>
    <p:extLst>
      <p:ext uri="{BB962C8B-B14F-4D97-AF65-F5344CB8AC3E}">
        <p14:creationId xmlns:p14="http://schemas.microsoft.com/office/powerpoint/2010/main" val="38486398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D27CD4-C86D-7C20-3AAD-C1AED0E1D48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12FA236-B485-1DD2-9634-49DDECB6E9A9}"/>
              </a:ext>
            </a:extLst>
          </p:cNvPr>
          <p:cNvSpPr>
            <a:spLocks noGrp="1"/>
          </p:cNvSpPr>
          <p:nvPr>
            <p:ph type="title"/>
          </p:nvPr>
        </p:nvSpPr>
        <p:spPr>
          <a:xfrm>
            <a:off x="1371600" y="685800"/>
            <a:ext cx="9601200" cy="713232"/>
          </a:xfrm>
        </p:spPr>
        <p:txBody>
          <a:bodyPr>
            <a:normAutofit fontScale="90000"/>
          </a:bodyPr>
          <a:lstStyle/>
          <a:p>
            <a:r>
              <a:rPr lang="it-IT" sz="2400" b="1" dirty="0" err="1">
                <a:solidFill>
                  <a:schemeClr val="accent2">
                    <a:lumMod val="50000"/>
                  </a:schemeClr>
                </a:solidFill>
                <a:latin typeface="Garamond" panose="02020404030301010803" pitchFamily="18" charset="0"/>
              </a:rPr>
              <a:t>All</a:t>
            </a:r>
            <a:r>
              <a:rPr lang="it-IT" sz="2400" b="1" dirty="0">
                <a:solidFill>
                  <a:schemeClr val="accent2">
                    <a:lumMod val="50000"/>
                  </a:schemeClr>
                </a:solidFill>
                <a:latin typeface="Garamond" panose="02020404030301010803" pitchFamily="18" charset="0"/>
              </a:rPr>
              <a:t>. I.01 – Contratti collettivi</a:t>
            </a:r>
            <a:br>
              <a:rPr lang="it-IT" sz="2400" dirty="0">
                <a:solidFill>
                  <a:schemeClr val="accent2">
                    <a:lumMod val="50000"/>
                  </a:schemeClr>
                </a:solidFill>
                <a:latin typeface="Garamond" panose="02020404030301010803" pitchFamily="18" charset="0"/>
              </a:rPr>
            </a:br>
            <a:br>
              <a:rPr lang="it-IT" sz="2400" dirty="0">
                <a:latin typeface="Garamond" panose="02020404030301010803" pitchFamily="18" charset="0"/>
              </a:rPr>
            </a:br>
            <a:br>
              <a:rPr lang="it-IT" sz="2400" dirty="0">
                <a:latin typeface="Garamond" panose="02020404030301010803" pitchFamily="18" charset="0"/>
              </a:rPr>
            </a:br>
            <a:endParaRPr lang="it-IT" sz="2400" i="1" dirty="0">
              <a:latin typeface="Garamond" panose="02020404030301010803" pitchFamily="18" charset="0"/>
            </a:endParaRPr>
          </a:p>
        </p:txBody>
      </p:sp>
      <p:sp>
        <p:nvSpPr>
          <p:cNvPr id="3" name="Segnaposto contenuto 2">
            <a:extLst>
              <a:ext uri="{FF2B5EF4-FFF2-40B4-BE49-F238E27FC236}">
                <a16:creationId xmlns:a16="http://schemas.microsoft.com/office/drawing/2014/main" id="{B58F24CA-AE28-D03D-17A4-456F6F8FA5D2}"/>
              </a:ext>
            </a:extLst>
          </p:cNvPr>
          <p:cNvSpPr>
            <a:spLocks noGrp="1"/>
          </p:cNvSpPr>
          <p:nvPr>
            <p:ph idx="1"/>
          </p:nvPr>
        </p:nvSpPr>
        <p:spPr>
          <a:xfrm>
            <a:off x="1371600" y="1709928"/>
            <a:ext cx="9601200" cy="4526280"/>
          </a:xfrm>
        </p:spPr>
        <p:txBody>
          <a:bodyPr>
            <a:normAutofit/>
          </a:bodyPr>
          <a:lstStyle/>
          <a:p>
            <a:pPr marL="0" indent="0">
              <a:buNone/>
            </a:pPr>
            <a:r>
              <a:rPr lang="it-IT" sz="1800" i="1" dirty="0">
                <a:latin typeface="Garamond" panose="02020404030301010803" pitchFamily="18" charset="0"/>
              </a:rPr>
              <a:t>art. 5 – verifiche </a:t>
            </a:r>
          </a:p>
          <a:p>
            <a:pPr marL="0" indent="0">
              <a:buNone/>
            </a:pPr>
            <a:r>
              <a:rPr lang="it-IT" sz="1800" b="1" i="1" u="none" strike="noStrike" baseline="0" dirty="0">
                <a:solidFill>
                  <a:srgbClr val="000000"/>
                </a:solidFill>
                <a:latin typeface="Garamond" panose="02020404030301010803" pitchFamily="18" charset="0"/>
              </a:rPr>
              <a:t>1. Per consentire alle stazioni appaltanti ed enti concedenti di verificare la congruità dell’offerta ai sensi dell’articolo 110, </a:t>
            </a:r>
            <a:r>
              <a:rPr lang="it-IT" sz="1800" b="1" i="1" u="sng" strike="noStrike" baseline="0" dirty="0">
                <a:solidFill>
                  <a:srgbClr val="000000"/>
                </a:solidFill>
                <a:latin typeface="Garamond" panose="02020404030301010803" pitchFamily="18" charset="0"/>
              </a:rPr>
              <a:t>gli operatori economici trasmettono la dichiarazione di equivalenza di cui all’articolo 11, comma 4, in sede di presentazione dell’offerta. </a:t>
            </a:r>
            <a:endParaRPr lang="it-IT" sz="1800" b="0" i="1" u="sng" strike="noStrike" baseline="0" dirty="0">
              <a:solidFill>
                <a:srgbClr val="000000"/>
              </a:solidFill>
              <a:latin typeface="Garamond" panose="02020404030301010803" pitchFamily="18" charset="0"/>
            </a:endParaRPr>
          </a:p>
          <a:p>
            <a:pPr marL="0" indent="0">
              <a:buNone/>
            </a:pPr>
            <a:r>
              <a:rPr lang="it-IT" sz="1800" b="1" i="1" u="none" strike="noStrike" baseline="0" dirty="0">
                <a:solidFill>
                  <a:srgbClr val="000000"/>
                </a:solidFill>
                <a:latin typeface="Garamond" panose="02020404030301010803" pitchFamily="18" charset="0"/>
              </a:rPr>
              <a:t>2. Prima di procedere all’affidamento o all’aggiudicazione, la stazione appaltante o l’ente concedente verifica la dichiarazione di equivalenza presentata dall’operatore economico individuato. </a:t>
            </a:r>
            <a:endParaRPr lang="it-IT" i="1" dirty="0">
              <a:latin typeface="Garamond" panose="02020404030301010803" pitchFamily="18" charset="0"/>
            </a:endParaRPr>
          </a:p>
        </p:txBody>
      </p:sp>
      <p:sp>
        <p:nvSpPr>
          <p:cNvPr id="5" name="Segnaposto numero diapositiva 4">
            <a:extLst>
              <a:ext uri="{FF2B5EF4-FFF2-40B4-BE49-F238E27FC236}">
                <a16:creationId xmlns:a16="http://schemas.microsoft.com/office/drawing/2014/main" id="{DC681B49-F52F-36FA-C156-39437443D36F}"/>
              </a:ext>
            </a:extLst>
          </p:cNvPr>
          <p:cNvSpPr>
            <a:spLocks noGrp="1"/>
          </p:cNvSpPr>
          <p:nvPr>
            <p:ph type="sldNum" sz="quarter" idx="12"/>
          </p:nvPr>
        </p:nvSpPr>
        <p:spPr/>
        <p:txBody>
          <a:bodyPr/>
          <a:lstStyle/>
          <a:p>
            <a:fld id="{69E57DC2-970A-4B3E-BB1C-7A09969E49DF}" type="slidenum">
              <a:rPr lang="en-US" smtClean="0"/>
              <a:t>20</a:t>
            </a:fld>
            <a:endParaRPr lang="en-US" dirty="0"/>
          </a:p>
        </p:txBody>
      </p:sp>
    </p:spTree>
    <p:extLst>
      <p:ext uri="{BB962C8B-B14F-4D97-AF65-F5344CB8AC3E}">
        <p14:creationId xmlns:p14="http://schemas.microsoft.com/office/powerpoint/2010/main" val="2475890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594F3-E0CD-232B-1494-F6D12070CF3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D3C9D8B-805E-0AB3-4CB9-66AA64E16014}"/>
              </a:ext>
            </a:extLst>
          </p:cNvPr>
          <p:cNvSpPr>
            <a:spLocks noGrp="1"/>
          </p:cNvSpPr>
          <p:nvPr>
            <p:ph type="title"/>
          </p:nvPr>
        </p:nvSpPr>
        <p:spPr>
          <a:xfrm>
            <a:off x="1371600" y="685800"/>
            <a:ext cx="9601200" cy="713232"/>
          </a:xfrm>
        </p:spPr>
        <p:txBody>
          <a:bodyPr>
            <a:normAutofit fontScale="90000"/>
          </a:bodyPr>
          <a:lstStyle/>
          <a:p>
            <a:r>
              <a:rPr lang="it-IT" sz="2400" b="1" dirty="0">
                <a:solidFill>
                  <a:schemeClr val="accent2">
                    <a:lumMod val="50000"/>
                  </a:schemeClr>
                </a:solidFill>
                <a:latin typeface="Garamond" panose="02020404030301010803" pitchFamily="18" charset="0"/>
              </a:rPr>
              <a:t>La verifica dell’equivalenza </a:t>
            </a:r>
            <a:br>
              <a:rPr lang="it-IT" sz="2400" b="1" dirty="0">
                <a:solidFill>
                  <a:schemeClr val="accent2">
                    <a:lumMod val="50000"/>
                  </a:schemeClr>
                </a:solidFill>
                <a:latin typeface="Garamond" panose="02020404030301010803" pitchFamily="18" charset="0"/>
              </a:rPr>
            </a:br>
            <a:br>
              <a:rPr lang="it-IT" sz="2400" dirty="0">
                <a:solidFill>
                  <a:schemeClr val="accent2">
                    <a:lumMod val="50000"/>
                  </a:schemeClr>
                </a:solidFill>
                <a:latin typeface="Garamond" panose="02020404030301010803" pitchFamily="18" charset="0"/>
              </a:rPr>
            </a:br>
            <a:endParaRPr lang="it-IT" sz="2400" i="1" dirty="0">
              <a:solidFill>
                <a:schemeClr val="accent2">
                  <a:lumMod val="50000"/>
                </a:schemeClr>
              </a:solidFill>
              <a:latin typeface="Garamond" panose="02020404030301010803" pitchFamily="18" charset="0"/>
            </a:endParaRPr>
          </a:p>
        </p:txBody>
      </p:sp>
      <p:sp>
        <p:nvSpPr>
          <p:cNvPr id="3" name="Segnaposto contenuto 2">
            <a:extLst>
              <a:ext uri="{FF2B5EF4-FFF2-40B4-BE49-F238E27FC236}">
                <a16:creationId xmlns:a16="http://schemas.microsoft.com/office/drawing/2014/main" id="{34D8358E-20E8-90E7-87E1-10FD16A47DFE}"/>
              </a:ext>
            </a:extLst>
          </p:cNvPr>
          <p:cNvSpPr>
            <a:spLocks noGrp="1"/>
          </p:cNvSpPr>
          <p:nvPr>
            <p:ph idx="1"/>
          </p:nvPr>
        </p:nvSpPr>
        <p:spPr>
          <a:xfrm>
            <a:off x="1371600" y="1307591"/>
            <a:ext cx="9601200" cy="4928615"/>
          </a:xfrm>
        </p:spPr>
        <p:txBody>
          <a:bodyPr>
            <a:normAutofit fontScale="62500" lnSpcReduction="20000"/>
          </a:bodyPr>
          <a:lstStyle/>
          <a:p>
            <a:pPr marL="0" indent="0">
              <a:buNone/>
            </a:pPr>
            <a:endParaRPr lang="it-IT" sz="3800" dirty="0">
              <a:latin typeface="Garamond" panose="02020404030301010803" pitchFamily="18" charset="0"/>
            </a:endParaRPr>
          </a:p>
          <a:p>
            <a:pPr marL="0" indent="0">
              <a:buNone/>
            </a:pPr>
            <a:r>
              <a:rPr lang="it-IT" sz="3800" dirty="0">
                <a:latin typeface="Garamond" panose="02020404030301010803" pitchFamily="18" charset="0"/>
              </a:rPr>
              <a:t>Al di fuori dei casi di cui all’art. 3 dell’</a:t>
            </a:r>
            <a:r>
              <a:rPr lang="it-IT" sz="3800" dirty="0" err="1">
                <a:latin typeface="Garamond" panose="02020404030301010803" pitchFamily="18" charset="0"/>
              </a:rPr>
              <a:t>all</a:t>
            </a:r>
            <a:r>
              <a:rPr lang="it-IT" sz="3800" dirty="0">
                <a:latin typeface="Garamond" panose="02020404030301010803" pitchFamily="18" charset="0"/>
              </a:rPr>
              <a:t>. I.01, si ha equivalenza quando</a:t>
            </a:r>
          </a:p>
          <a:p>
            <a:r>
              <a:rPr lang="it-IT" sz="3800" dirty="0">
                <a:latin typeface="Garamond" panose="02020404030301010803" pitchFamily="18" charset="0"/>
              </a:rPr>
              <a:t>il valore economico complessivo delle componenti fisse della retribuzione globale annua del Contratto proposto dall’operatore economico sia almeno pari a quello del CCNL indicato nell’atto di indizione della procedura </a:t>
            </a:r>
          </a:p>
          <a:p>
            <a:r>
              <a:rPr lang="it-IT" sz="3800" b="0" i="0" dirty="0">
                <a:solidFill>
                  <a:srgbClr val="3F3E3C"/>
                </a:solidFill>
                <a:effectLst/>
                <a:latin typeface="Garamond" panose="02020404030301010803" pitchFamily="18" charset="0"/>
              </a:rPr>
              <a:t>gli scostamenti rispetto ai parametri delle tutele normative siano «marginali».</a:t>
            </a:r>
          </a:p>
          <a:p>
            <a:pPr marL="0" indent="0">
              <a:buNone/>
            </a:pPr>
            <a:endParaRPr lang="it-IT" sz="3800" dirty="0">
              <a:latin typeface="Garamond" panose="02020404030301010803" pitchFamily="18" charset="0"/>
            </a:endParaRPr>
          </a:p>
          <a:p>
            <a:pPr marL="0" indent="0">
              <a:buNone/>
            </a:pPr>
            <a:r>
              <a:rPr lang="it-IT" sz="3800" dirty="0">
                <a:latin typeface="Garamond" panose="02020404030301010803" pitchFamily="18" charset="0"/>
              </a:rPr>
              <a:t>Al Ministero del lavoro (di concerto con il Min. </a:t>
            </a:r>
            <a:r>
              <a:rPr lang="it-IT" sz="3800">
                <a:latin typeface="Garamond" panose="02020404030301010803" pitchFamily="18" charset="0"/>
              </a:rPr>
              <a:t>Infrastrutture) è </a:t>
            </a:r>
            <a:r>
              <a:rPr lang="it-IT" sz="3800" dirty="0">
                <a:latin typeface="Garamond" panose="02020404030301010803" pitchFamily="18" charset="0"/>
              </a:rPr>
              <a:t>demandata l’emanazione, entro 90 giorni dall’entrata in vigore del d. lgs n. 20/2024, di un </a:t>
            </a:r>
            <a:r>
              <a:rPr lang="it-IT" sz="3800" u="sng" dirty="0">
                <a:latin typeface="Garamond" panose="02020404030301010803" pitchFamily="18" charset="0"/>
              </a:rPr>
              <a:t>decreto</a:t>
            </a:r>
            <a:r>
              <a:rPr lang="it-IT" sz="3800" dirty="0">
                <a:latin typeface="Garamond" panose="02020404030301010803" pitchFamily="18" charset="0"/>
              </a:rPr>
              <a:t> contenente le linee guida  volte a chiarire le modalità di attestazione dell’equivalenza e definire quando gli scostamenti tra le tutele normative possano considerarsi «marginali» </a:t>
            </a:r>
            <a:r>
              <a:rPr lang="it-IT" sz="2900" dirty="0">
                <a:latin typeface="Garamond" panose="02020404030301010803" pitchFamily="18" charset="0"/>
              </a:rPr>
              <a:t>(se ne attende ancora l’emanazione)</a:t>
            </a:r>
          </a:p>
        </p:txBody>
      </p:sp>
      <p:sp>
        <p:nvSpPr>
          <p:cNvPr id="5" name="Segnaposto numero diapositiva 4">
            <a:extLst>
              <a:ext uri="{FF2B5EF4-FFF2-40B4-BE49-F238E27FC236}">
                <a16:creationId xmlns:a16="http://schemas.microsoft.com/office/drawing/2014/main" id="{C91D1FFD-4EC5-8D50-7884-8ED25A463F15}"/>
              </a:ext>
            </a:extLst>
          </p:cNvPr>
          <p:cNvSpPr>
            <a:spLocks noGrp="1"/>
          </p:cNvSpPr>
          <p:nvPr>
            <p:ph type="sldNum" sz="quarter" idx="12"/>
          </p:nvPr>
        </p:nvSpPr>
        <p:spPr/>
        <p:txBody>
          <a:bodyPr/>
          <a:lstStyle/>
          <a:p>
            <a:fld id="{69E57DC2-970A-4B3E-BB1C-7A09969E49DF}" type="slidenum">
              <a:rPr lang="en-US" smtClean="0"/>
              <a:t>21</a:t>
            </a:fld>
            <a:endParaRPr lang="en-US" dirty="0"/>
          </a:p>
        </p:txBody>
      </p:sp>
    </p:spTree>
    <p:extLst>
      <p:ext uri="{BB962C8B-B14F-4D97-AF65-F5344CB8AC3E}">
        <p14:creationId xmlns:p14="http://schemas.microsoft.com/office/powerpoint/2010/main" val="31852365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0C6D2B-CE99-5870-8AA0-01B6662FBD3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87A4FCC-0C58-EBAA-52DF-BC068AE79459}"/>
              </a:ext>
            </a:extLst>
          </p:cNvPr>
          <p:cNvSpPr>
            <a:spLocks noGrp="1"/>
          </p:cNvSpPr>
          <p:nvPr>
            <p:ph type="title"/>
          </p:nvPr>
        </p:nvSpPr>
        <p:spPr>
          <a:xfrm>
            <a:off x="1371600" y="685800"/>
            <a:ext cx="9601200" cy="502920"/>
          </a:xfrm>
        </p:spPr>
        <p:txBody>
          <a:bodyPr>
            <a:normAutofit fontScale="90000"/>
          </a:bodyPr>
          <a:lstStyle/>
          <a:p>
            <a:r>
              <a:rPr lang="it-IT" sz="2400" b="1" dirty="0">
                <a:solidFill>
                  <a:schemeClr val="accent2">
                    <a:lumMod val="50000"/>
                  </a:schemeClr>
                </a:solidFill>
                <a:latin typeface="Garamond" panose="02020404030301010803" pitchFamily="18" charset="0"/>
              </a:rPr>
              <a:t>La verifica dell’equivalenza </a:t>
            </a:r>
            <a:br>
              <a:rPr lang="it-IT" sz="2400" b="1" dirty="0">
                <a:latin typeface="Garamond" panose="02020404030301010803" pitchFamily="18" charset="0"/>
              </a:rPr>
            </a:br>
            <a:br>
              <a:rPr lang="it-IT" sz="2400" dirty="0">
                <a:latin typeface="Garamond" panose="02020404030301010803" pitchFamily="18" charset="0"/>
              </a:rPr>
            </a:br>
            <a:endParaRPr lang="it-IT" sz="2400" i="1" dirty="0">
              <a:latin typeface="Garamond" panose="02020404030301010803" pitchFamily="18" charset="0"/>
            </a:endParaRPr>
          </a:p>
        </p:txBody>
      </p:sp>
      <p:sp>
        <p:nvSpPr>
          <p:cNvPr id="3" name="Segnaposto contenuto 2">
            <a:extLst>
              <a:ext uri="{FF2B5EF4-FFF2-40B4-BE49-F238E27FC236}">
                <a16:creationId xmlns:a16="http://schemas.microsoft.com/office/drawing/2014/main" id="{215099CB-FD20-343A-FE30-9F883B0F76B1}"/>
              </a:ext>
            </a:extLst>
          </p:cNvPr>
          <p:cNvSpPr>
            <a:spLocks noGrp="1"/>
          </p:cNvSpPr>
          <p:nvPr>
            <p:ph idx="1"/>
          </p:nvPr>
        </p:nvSpPr>
        <p:spPr>
          <a:xfrm>
            <a:off x="1122972" y="1051560"/>
            <a:ext cx="9946056" cy="6081902"/>
          </a:xfrm>
        </p:spPr>
        <p:txBody>
          <a:bodyPr>
            <a:noAutofit/>
          </a:bodyPr>
          <a:lstStyle/>
          <a:p>
            <a:pPr marL="0" indent="0">
              <a:buNone/>
            </a:pPr>
            <a:r>
              <a:rPr lang="it-IT" dirty="0">
                <a:latin typeface="Garamond" panose="02020404030301010803" pitchFamily="18" charset="0"/>
              </a:rPr>
              <a:t>Nell’attesa del decreto, si possono trarre spunti dalla </a:t>
            </a:r>
            <a:r>
              <a:rPr lang="it-IT" b="1" dirty="0">
                <a:latin typeface="Garamond" panose="02020404030301010803" pitchFamily="18" charset="0"/>
              </a:rPr>
              <a:t>circolare dell’Ispettorato Nazionale </a:t>
            </a:r>
            <a:r>
              <a:rPr lang="it-IT" b="1" dirty="0">
                <a:solidFill>
                  <a:srgbClr val="000000"/>
                </a:solidFill>
                <a:latin typeface="Garamond" panose="02020404030301010803" pitchFamily="18" charset="0"/>
              </a:rPr>
              <a:t>del Lavoro n. 2 del 28/7/2020, richiamata e fatta propria da ANAC, Relazione illustrativa al bando tipo n. 1/2023 e </a:t>
            </a:r>
            <a:r>
              <a:rPr lang="it-IT" b="1" dirty="0" err="1">
                <a:solidFill>
                  <a:srgbClr val="000000"/>
                </a:solidFill>
                <a:latin typeface="Garamond" panose="02020404030301010803" pitchFamily="18" charset="0"/>
              </a:rPr>
              <a:t>delib</a:t>
            </a:r>
            <a:r>
              <a:rPr lang="it-IT" b="1" dirty="0">
                <a:solidFill>
                  <a:srgbClr val="000000"/>
                </a:solidFill>
                <a:latin typeface="Garamond" panose="02020404030301010803" pitchFamily="18" charset="0"/>
              </a:rPr>
              <a:t>.. n. 14/2025.</a:t>
            </a:r>
          </a:p>
          <a:p>
            <a:pPr marL="0" indent="0">
              <a:buNone/>
            </a:pPr>
            <a:r>
              <a:rPr lang="it-IT" u="sng" dirty="0">
                <a:latin typeface="Garamond" panose="02020404030301010803" pitchFamily="18" charset="0"/>
              </a:rPr>
              <a:t>La valutazione deve necessariamente avere ad oggetto sia le tutele economiche che quelle normative, in quanto complesso inscindibile. </a:t>
            </a:r>
          </a:p>
          <a:p>
            <a:pPr marL="0" indent="0">
              <a:spcBef>
                <a:spcPts val="0"/>
              </a:spcBef>
              <a:spcAft>
                <a:spcPts val="0"/>
              </a:spcAft>
              <a:buNone/>
            </a:pPr>
            <a:r>
              <a:rPr lang="it-IT" dirty="0">
                <a:latin typeface="Garamond" panose="02020404030301010803" pitchFamily="18" charset="0"/>
              </a:rPr>
              <a:t>Si effettua prima la valutazione dell’equivalenza economica dei contratti, con riferimento alle componenti fisse della retribuzione globale annua costituite dalle seguenti voci: retribuzione tabellare annuale; indennità di contingenza; Elemento Distinto della Retribuzione – EDR - a cui vanno sommate le eventuali mensilità aggiuntive (tredicesima e quattordicesima), nonché ulteriori indennità previste. </a:t>
            </a:r>
          </a:p>
          <a:p>
            <a:pPr marL="0" indent="0">
              <a:spcBef>
                <a:spcPts val="0"/>
              </a:spcBef>
              <a:spcAft>
                <a:spcPts val="0"/>
              </a:spcAft>
              <a:buNone/>
            </a:pPr>
            <a:r>
              <a:rPr lang="it-IT" dirty="0">
                <a:latin typeface="Garamond" panose="02020404030301010803" pitchFamily="18" charset="0"/>
              </a:rPr>
              <a:t>I</a:t>
            </a:r>
            <a:r>
              <a:rPr lang="it-IT" sz="2000" dirty="0">
                <a:latin typeface="Garamond" panose="02020404030301010803" pitchFamily="18" charset="0"/>
              </a:rPr>
              <a:t>l valore economico complessivo delle componenti fisse della retribuzione globale annua del Contratto proposto dall’operatore economico deve essere almeno pari a quello del CCNL indicato nell’atto di indizione della procedura </a:t>
            </a:r>
          </a:p>
          <a:p>
            <a:pPr marL="0" indent="0">
              <a:buNone/>
            </a:pPr>
            <a:r>
              <a:rPr lang="it-IT" dirty="0">
                <a:latin typeface="Garamond" panose="02020404030301010803" pitchFamily="18" charset="0"/>
              </a:rPr>
              <a:t>Per quanto riguarda il trattamento normativo, è tollerato uno scostamento di non più di due parametri-</a:t>
            </a:r>
          </a:p>
          <a:p>
            <a:pPr marL="0" indent="0">
              <a:buNone/>
            </a:pPr>
            <a:r>
              <a:rPr lang="it-IT" dirty="0">
                <a:latin typeface="Garamond" panose="02020404030301010803" pitchFamily="18" charset="0"/>
              </a:rPr>
              <a:t>La valutazione di equivalenza normativa potrà essere pretermessa se la valutazione di equivalenza economica abbia dato esito negativo.</a:t>
            </a:r>
          </a:p>
        </p:txBody>
      </p:sp>
      <p:sp>
        <p:nvSpPr>
          <p:cNvPr id="5" name="Segnaposto numero diapositiva 4">
            <a:extLst>
              <a:ext uri="{FF2B5EF4-FFF2-40B4-BE49-F238E27FC236}">
                <a16:creationId xmlns:a16="http://schemas.microsoft.com/office/drawing/2014/main" id="{0333FF52-6728-C1F0-97E4-266F696DB919}"/>
              </a:ext>
            </a:extLst>
          </p:cNvPr>
          <p:cNvSpPr>
            <a:spLocks noGrp="1"/>
          </p:cNvSpPr>
          <p:nvPr>
            <p:ph type="sldNum" sz="quarter" idx="12"/>
          </p:nvPr>
        </p:nvSpPr>
        <p:spPr/>
        <p:txBody>
          <a:bodyPr/>
          <a:lstStyle/>
          <a:p>
            <a:fld id="{69E57DC2-970A-4B3E-BB1C-7A09969E49DF}" type="slidenum">
              <a:rPr lang="en-US" smtClean="0"/>
              <a:t>22</a:t>
            </a:fld>
            <a:endParaRPr lang="en-US" dirty="0"/>
          </a:p>
        </p:txBody>
      </p:sp>
    </p:spTree>
    <p:extLst>
      <p:ext uri="{BB962C8B-B14F-4D97-AF65-F5344CB8AC3E}">
        <p14:creationId xmlns:p14="http://schemas.microsoft.com/office/powerpoint/2010/main" val="1072057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CD831-84C5-9829-144B-D932D905DA2D}"/>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E10C778C-BE67-601B-BF35-08D20945ADD5}"/>
              </a:ext>
            </a:extLst>
          </p:cNvPr>
          <p:cNvSpPr>
            <a:spLocks noGrp="1"/>
          </p:cNvSpPr>
          <p:nvPr>
            <p:ph type="title"/>
          </p:nvPr>
        </p:nvSpPr>
        <p:spPr>
          <a:xfrm>
            <a:off x="1371600" y="685800"/>
            <a:ext cx="9601200" cy="393192"/>
          </a:xfrm>
        </p:spPr>
        <p:txBody>
          <a:bodyPr>
            <a:normAutofit fontScale="90000"/>
          </a:bodyPr>
          <a:lstStyle/>
          <a:p>
            <a:r>
              <a:rPr lang="it-IT" sz="2400" b="1" dirty="0">
                <a:solidFill>
                  <a:schemeClr val="accent2">
                    <a:lumMod val="50000"/>
                  </a:schemeClr>
                </a:solidFill>
                <a:latin typeface="Garamond" panose="02020404030301010803" pitchFamily="18" charset="0"/>
              </a:rPr>
              <a:t>La verifica dell’equivalenza </a:t>
            </a:r>
            <a:br>
              <a:rPr lang="it-IT" sz="2400" b="1" dirty="0">
                <a:solidFill>
                  <a:schemeClr val="accent2">
                    <a:lumMod val="50000"/>
                  </a:schemeClr>
                </a:solidFill>
                <a:latin typeface="Garamond" panose="02020404030301010803" pitchFamily="18" charset="0"/>
              </a:rPr>
            </a:br>
            <a:br>
              <a:rPr lang="it-IT" sz="2400" dirty="0">
                <a:latin typeface="Garamond" panose="02020404030301010803" pitchFamily="18" charset="0"/>
              </a:rPr>
            </a:br>
            <a:endParaRPr lang="it-IT" sz="2400" i="1" dirty="0">
              <a:latin typeface="Garamond" panose="02020404030301010803" pitchFamily="18" charset="0"/>
            </a:endParaRPr>
          </a:p>
        </p:txBody>
      </p:sp>
      <p:sp>
        <p:nvSpPr>
          <p:cNvPr id="3" name="Segnaposto contenuto 2">
            <a:extLst>
              <a:ext uri="{FF2B5EF4-FFF2-40B4-BE49-F238E27FC236}">
                <a16:creationId xmlns:a16="http://schemas.microsoft.com/office/drawing/2014/main" id="{16632043-B306-C322-23E1-DB1FDB6E5560}"/>
              </a:ext>
            </a:extLst>
          </p:cNvPr>
          <p:cNvSpPr>
            <a:spLocks noGrp="1"/>
          </p:cNvSpPr>
          <p:nvPr>
            <p:ph idx="1"/>
          </p:nvPr>
        </p:nvSpPr>
        <p:spPr>
          <a:xfrm>
            <a:off x="1371600" y="1225296"/>
            <a:ext cx="9601200" cy="5010912"/>
          </a:xfrm>
        </p:spPr>
        <p:txBody>
          <a:bodyPr>
            <a:noAutofit/>
          </a:bodyPr>
          <a:lstStyle/>
          <a:p>
            <a:pPr marL="0" indent="0">
              <a:buNone/>
            </a:pPr>
            <a:r>
              <a:rPr lang="it-IT" sz="2000" b="1" i="0" dirty="0">
                <a:solidFill>
                  <a:srgbClr val="212529"/>
                </a:solidFill>
                <a:effectLst/>
                <a:latin typeface="Garamond" panose="02020404030301010803" pitchFamily="18" charset="0"/>
              </a:rPr>
              <a:t>T.A.R. Lombardia, Brescia, II,  1° ottobre 2024, n. 773</a:t>
            </a:r>
            <a:endParaRPr lang="it-IT" sz="2400" b="1" dirty="0">
              <a:latin typeface="Garamond" panose="02020404030301010803" pitchFamily="18" charset="0"/>
            </a:endParaRPr>
          </a:p>
          <a:p>
            <a:pPr marL="0" indent="0" algn="just">
              <a:buNone/>
            </a:pPr>
            <a:r>
              <a:rPr lang="it-IT" dirty="0">
                <a:solidFill>
                  <a:srgbClr val="212529"/>
                </a:solidFill>
                <a:latin typeface="Garamond" panose="02020404030301010803" pitchFamily="18" charset="0"/>
              </a:rPr>
              <a:t>Devono essere verificati </a:t>
            </a:r>
            <a:r>
              <a:rPr lang="it-IT" sz="2000" b="0" i="1" dirty="0">
                <a:solidFill>
                  <a:srgbClr val="212529"/>
                </a:solidFill>
                <a:effectLst/>
                <a:latin typeface="Garamond" panose="02020404030301010803" pitchFamily="18" charset="0"/>
              </a:rPr>
              <a:t> </a:t>
            </a:r>
            <a:r>
              <a:rPr lang="it-IT" sz="2000" b="0" dirty="0">
                <a:solidFill>
                  <a:srgbClr val="212529"/>
                </a:solidFill>
                <a:effectLst/>
                <a:latin typeface="Garamond" panose="02020404030301010803" pitchFamily="18" charset="0"/>
              </a:rPr>
              <a:t>i seguenti requisiti: </a:t>
            </a:r>
          </a:p>
          <a:p>
            <a:pPr algn="just"/>
            <a:r>
              <a:rPr lang="it-IT" sz="2000" b="0" i="1" dirty="0">
                <a:solidFill>
                  <a:srgbClr val="212529"/>
                </a:solidFill>
                <a:effectLst/>
                <a:latin typeface="Garamond" panose="02020404030301010803" pitchFamily="18" charset="0"/>
              </a:rPr>
              <a:t>il trattamento dei lavoratori impiegati in tale gara non sia eccessivamente inferiore a quello dei CCNL individuati dalla stazione appaltante; </a:t>
            </a:r>
          </a:p>
          <a:p>
            <a:pPr algn="just"/>
            <a:r>
              <a:rPr lang="it-IT" sz="2000" b="0" i="1" dirty="0">
                <a:solidFill>
                  <a:srgbClr val="212529"/>
                </a:solidFill>
                <a:effectLst/>
                <a:latin typeface="Garamond" panose="02020404030301010803" pitchFamily="18" charset="0"/>
              </a:rPr>
              <a:t>vi sia corrispondenza, o almeno confrontabilità, tra le mansioni del CCNL applicato e le lavorazioni oggetto dell’appalto”.</a:t>
            </a:r>
          </a:p>
          <a:p>
            <a:pPr marL="0" indent="0" algn="just">
              <a:buNone/>
            </a:pPr>
            <a:r>
              <a:rPr lang="it-IT" dirty="0">
                <a:solidFill>
                  <a:srgbClr val="212529"/>
                </a:solidFill>
                <a:latin typeface="Garamond" panose="02020404030301010803" pitchFamily="18" charset="0"/>
              </a:rPr>
              <a:t>Inoltre, </a:t>
            </a:r>
            <a:r>
              <a:rPr lang="it-IT" sz="2000" b="0" i="1" dirty="0">
                <a:solidFill>
                  <a:srgbClr val="212529"/>
                </a:solidFill>
                <a:effectLst/>
                <a:latin typeface="Garamond" panose="02020404030301010803" pitchFamily="18" charset="0"/>
              </a:rPr>
              <a:t>l’equivalenza dei CCNL non richiede la parità di retribuzione. Una simile condizione sarebbe impossibile, data la varietà di contenuti normalmente osservabile nei diversi settori della contrattazione collettiva, e anche discriminatoria, avendo quale risultato l’imposizione dei soli CCNL presi come riferimento negli atti di gara. A sua volta, il numero chiuso dei CCNL determinerebbe effetti anticoncorrenziali, deprimendo la partecipazione</a:t>
            </a:r>
            <a:r>
              <a:rPr lang="it-IT" sz="2000" b="0" i="0" dirty="0">
                <a:solidFill>
                  <a:srgbClr val="212529"/>
                </a:solidFill>
                <a:effectLst/>
                <a:latin typeface="Garamond" panose="02020404030301010803" pitchFamily="18" charset="0"/>
              </a:rPr>
              <a:t>.  </a:t>
            </a:r>
          </a:p>
          <a:p>
            <a:pPr marL="0" indent="0">
              <a:buNone/>
            </a:pPr>
            <a:r>
              <a:rPr lang="it-IT" dirty="0">
                <a:latin typeface="Garamond" panose="02020404030301010803" pitchFamily="18" charset="0"/>
              </a:rPr>
              <a:t>(</a:t>
            </a:r>
            <a:r>
              <a:rPr lang="it-IT" u="sng" dirty="0">
                <a:latin typeface="Garamond" panose="02020404030301010803" pitchFamily="18" charset="0"/>
              </a:rPr>
              <a:t>alla luce dell’art. 4 dell’</a:t>
            </a:r>
            <a:r>
              <a:rPr lang="it-IT" u="sng" dirty="0" err="1">
                <a:latin typeface="Garamond" panose="02020404030301010803" pitchFamily="18" charset="0"/>
              </a:rPr>
              <a:t>all</a:t>
            </a:r>
            <a:r>
              <a:rPr lang="it-IT" u="sng" dirty="0">
                <a:latin typeface="Garamond" panose="02020404030301010803" pitchFamily="18" charset="0"/>
              </a:rPr>
              <a:t>. I.01, questi criteri di valutazione dell’equivalenza economica dei contratti appaiono incompatibili</a:t>
            </a:r>
            <a:r>
              <a:rPr lang="it-IT" dirty="0">
                <a:latin typeface="Garamond" panose="02020404030301010803" pitchFamily="18" charset="0"/>
              </a:rPr>
              <a:t>)</a:t>
            </a:r>
          </a:p>
        </p:txBody>
      </p:sp>
      <p:sp>
        <p:nvSpPr>
          <p:cNvPr id="5" name="Segnaposto numero diapositiva 4">
            <a:extLst>
              <a:ext uri="{FF2B5EF4-FFF2-40B4-BE49-F238E27FC236}">
                <a16:creationId xmlns:a16="http://schemas.microsoft.com/office/drawing/2014/main" id="{A7A19181-D109-7938-6558-24292BD622BB}"/>
              </a:ext>
            </a:extLst>
          </p:cNvPr>
          <p:cNvSpPr>
            <a:spLocks noGrp="1"/>
          </p:cNvSpPr>
          <p:nvPr>
            <p:ph type="sldNum" sz="quarter" idx="12"/>
          </p:nvPr>
        </p:nvSpPr>
        <p:spPr/>
        <p:txBody>
          <a:bodyPr/>
          <a:lstStyle/>
          <a:p>
            <a:fld id="{69E57DC2-970A-4B3E-BB1C-7A09969E49DF}" type="slidenum">
              <a:rPr lang="en-US" smtClean="0"/>
              <a:t>23</a:t>
            </a:fld>
            <a:endParaRPr lang="en-US" dirty="0"/>
          </a:p>
        </p:txBody>
      </p:sp>
    </p:spTree>
    <p:extLst>
      <p:ext uri="{BB962C8B-B14F-4D97-AF65-F5344CB8AC3E}">
        <p14:creationId xmlns:p14="http://schemas.microsoft.com/office/powerpoint/2010/main" val="40890270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DA47B1-B307-1945-86FF-2BEFD19B945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E2E9423-EEE8-EC68-856F-6819CCECEEE8}"/>
              </a:ext>
            </a:extLst>
          </p:cNvPr>
          <p:cNvSpPr>
            <a:spLocks noGrp="1"/>
          </p:cNvSpPr>
          <p:nvPr>
            <p:ph type="title"/>
          </p:nvPr>
        </p:nvSpPr>
        <p:spPr>
          <a:xfrm>
            <a:off x="1467828" y="641219"/>
            <a:ext cx="9601200" cy="713232"/>
          </a:xfrm>
        </p:spPr>
        <p:txBody>
          <a:bodyPr>
            <a:normAutofit fontScale="90000"/>
          </a:bodyPr>
          <a:lstStyle/>
          <a:p>
            <a:r>
              <a:rPr lang="it-IT" sz="2400" b="1" dirty="0">
                <a:solidFill>
                  <a:schemeClr val="accent2">
                    <a:lumMod val="50000"/>
                  </a:schemeClr>
                </a:solidFill>
                <a:latin typeface="Garamond" panose="02020404030301010803" pitchFamily="18" charset="0"/>
              </a:rPr>
              <a:t>Un caso concreto - A.N.AC, </a:t>
            </a:r>
            <a:r>
              <a:rPr lang="it-IT" sz="2400" b="1" dirty="0" err="1">
                <a:solidFill>
                  <a:schemeClr val="accent2">
                    <a:lumMod val="50000"/>
                  </a:schemeClr>
                </a:solidFill>
                <a:latin typeface="Garamond" panose="02020404030301010803" pitchFamily="18" charset="0"/>
              </a:rPr>
              <a:t>delib</a:t>
            </a:r>
            <a:r>
              <a:rPr lang="it-IT" sz="2400" b="1" dirty="0">
                <a:solidFill>
                  <a:schemeClr val="accent2">
                    <a:lumMod val="50000"/>
                  </a:schemeClr>
                </a:solidFill>
                <a:latin typeface="Garamond" panose="02020404030301010803" pitchFamily="18" charset="0"/>
              </a:rPr>
              <a:t>. n. 32/2025 (parere di precontenzioso</a:t>
            </a:r>
            <a:r>
              <a:rPr lang="it-IT" sz="2400" dirty="0">
                <a:solidFill>
                  <a:schemeClr val="accent2">
                    <a:lumMod val="50000"/>
                  </a:schemeClr>
                </a:solidFill>
                <a:latin typeface="Garamond" panose="02020404030301010803" pitchFamily="18" charset="0"/>
              </a:rPr>
              <a:t>)</a:t>
            </a:r>
            <a:br>
              <a:rPr lang="it-IT" sz="2400" dirty="0">
                <a:solidFill>
                  <a:schemeClr val="accent2">
                    <a:lumMod val="50000"/>
                  </a:schemeClr>
                </a:solidFill>
                <a:latin typeface="Garamond" panose="02020404030301010803" pitchFamily="18" charset="0"/>
              </a:rPr>
            </a:br>
            <a:br>
              <a:rPr lang="it-IT" sz="2400" dirty="0">
                <a:solidFill>
                  <a:schemeClr val="accent2">
                    <a:lumMod val="50000"/>
                  </a:schemeClr>
                </a:solidFill>
                <a:latin typeface="Garamond" panose="02020404030301010803" pitchFamily="18" charset="0"/>
              </a:rPr>
            </a:br>
            <a:endParaRPr lang="it-IT" sz="2400" i="1" dirty="0">
              <a:solidFill>
                <a:schemeClr val="accent2">
                  <a:lumMod val="50000"/>
                </a:schemeClr>
              </a:solidFill>
              <a:latin typeface="Garamond" panose="02020404030301010803" pitchFamily="18" charset="0"/>
            </a:endParaRPr>
          </a:p>
        </p:txBody>
      </p:sp>
      <p:sp>
        <p:nvSpPr>
          <p:cNvPr id="3" name="Segnaposto contenuto 2">
            <a:extLst>
              <a:ext uri="{FF2B5EF4-FFF2-40B4-BE49-F238E27FC236}">
                <a16:creationId xmlns:a16="http://schemas.microsoft.com/office/drawing/2014/main" id="{C28BE741-7025-1407-46DE-92AD4D7D72F7}"/>
              </a:ext>
            </a:extLst>
          </p:cNvPr>
          <p:cNvSpPr>
            <a:spLocks noGrp="1"/>
          </p:cNvSpPr>
          <p:nvPr>
            <p:ph idx="1"/>
          </p:nvPr>
        </p:nvSpPr>
        <p:spPr>
          <a:xfrm>
            <a:off x="1371600" y="1106424"/>
            <a:ext cx="9601200" cy="5129784"/>
          </a:xfrm>
        </p:spPr>
        <p:txBody>
          <a:bodyPr>
            <a:normAutofit/>
          </a:bodyPr>
          <a:lstStyle/>
          <a:p>
            <a:pPr marL="0" indent="0">
              <a:buNone/>
            </a:pPr>
            <a:endParaRPr lang="it-IT" sz="2400" dirty="0">
              <a:latin typeface="Garamond" panose="02020404030301010803" pitchFamily="18" charset="0"/>
            </a:endParaRPr>
          </a:p>
          <a:p>
            <a:pPr marL="0" indent="0">
              <a:buNone/>
            </a:pPr>
            <a:r>
              <a:rPr lang="it-IT" sz="2800" i="1" dirty="0">
                <a:latin typeface="Garamond" panose="02020404030301010803" pitchFamily="18" charset="0"/>
              </a:rPr>
              <a:t>L’accertamento dell’equivalenza delle tutele economiche presuppone che il valore economico complessivo delle componenti fisse della retribuzione globale annua – retribuzione tabellare annua, indennità di contingenza, EDR, eventuali mensilità aggiuntive e ulteriori indennità previste – previste nel CCNL indicato dall’operatore economico sia almeno pari a quello del contratto collettivo di lavoro indicato dalla Stazione appaltante nel bando di gara o nell’invito</a:t>
            </a:r>
            <a:r>
              <a:rPr lang="it-IT" sz="2400" dirty="0">
                <a:latin typeface="Garamond" panose="02020404030301010803" pitchFamily="18" charset="0"/>
              </a:rPr>
              <a:t>.</a:t>
            </a:r>
            <a:endParaRPr lang="it-IT" sz="2400" b="1" dirty="0">
              <a:solidFill>
                <a:schemeClr val="tx1"/>
              </a:solidFill>
              <a:latin typeface="Garamond" panose="02020404030301010803" pitchFamily="18" charset="0"/>
            </a:endParaRPr>
          </a:p>
        </p:txBody>
      </p:sp>
      <p:sp>
        <p:nvSpPr>
          <p:cNvPr id="5" name="Segnaposto numero diapositiva 4">
            <a:extLst>
              <a:ext uri="{FF2B5EF4-FFF2-40B4-BE49-F238E27FC236}">
                <a16:creationId xmlns:a16="http://schemas.microsoft.com/office/drawing/2014/main" id="{0EC870DE-1D54-E229-EC93-880F0D49A93C}"/>
              </a:ext>
            </a:extLst>
          </p:cNvPr>
          <p:cNvSpPr>
            <a:spLocks noGrp="1"/>
          </p:cNvSpPr>
          <p:nvPr>
            <p:ph type="sldNum" sz="quarter" idx="12"/>
          </p:nvPr>
        </p:nvSpPr>
        <p:spPr/>
        <p:txBody>
          <a:bodyPr/>
          <a:lstStyle/>
          <a:p>
            <a:fld id="{69E57DC2-970A-4B3E-BB1C-7A09969E49DF}" type="slidenum">
              <a:rPr lang="en-US" smtClean="0"/>
              <a:t>24</a:t>
            </a:fld>
            <a:endParaRPr lang="en-US" dirty="0"/>
          </a:p>
        </p:txBody>
      </p:sp>
    </p:spTree>
    <p:extLst>
      <p:ext uri="{BB962C8B-B14F-4D97-AF65-F5344CB8AC3E}">
        <p14:creationId xmlns:p14="http://schemas.microsoft.com/office/powerpoint/2010/main" val="25679845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E6860E-7220-238E-6931-27551FFF008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FD38472-507C-03C3-29DE-C674ABC598C8}"/>
              </a:ext>
            </a:extLst>
          </p:cNvPr>
          <p:cNvSpPr>
            <a:spLocks noGrp="1"/>
          </p:cNvSpPr>
          <p:nvPr>
            <p:ph type="title"/>
          </p:nvPr>
        </p:nvSpPr>
        <p:spPr>
          <a:xfrm>
            <a:off x="1449540" y="641219"/>
            <a:ext cx="9601200" cy="713232"/>
          </a:xfrm>
        </p:spPr>
        <p:txBody>
          <a:bodyPr>
            <a:normAutofit fontScale="90000"/>
          </a:bodyPr>
          <a:lstStyle/>
          <a:p>
            <a:r>
              <a:rPr lang="it-IT" sz="2400" b="1" dirty="0">
                <a:solidFill>
                  <a:schemeClr val="accent2">
                    <a:lumMod val="50000"/>
                  </a:schemeClr>
                </a:solidFill>
                <a:latin typeface="Garamond" panose="02020404030301010803" pitchFamily="18" charset="0"/>
              </a:rPr>
              <a:t>Un caso concreto - A.N.AC, </a:t>
            </a:r>
            <a:r>
              <a:rPr lang="it-IT" sz="2400" b="1" dirty="0" err="1">
                <a:solidFill>
                  <a:schemeClr val="accent2">
                    <a:lumMod val="50000"/>
                  </a:schemeClr>
                </a:solidFill>
                <a:latin typeface="Garamond" panose="02020404030301010803" pitchFamily="18" charset="0"/>
              </a:rPr>
              <a:t>delib</a:t>
            </a:r>
            <a:r>
              <a:rPr lang="it-IT" sz="2400" b="1" dirty="0">
                <a:solidFill>
                  <a:schemeClr val="accent2">
                    <a:lumMod val="50000"/>
                  </a:schemeClr>
                </a:solidFill>
                <a:latin typeface="Garamond" panose="02020404030301010803" pitchFamily="18" charset="0"/>
              </a:rPr>
              <a:t>. n. 32/2025 (parere di precontenzioso)</a:t>
            </a:r>
            <a:br>
              <a:rPr lang="it-IT" sz="2400" b="1" dirty="0">
                <a:solidFill>
                  <a:schemeClr val="accent2">
                    <a:lumMod val="50000"/>
                  </a:schemeClr>
                </a:solidFill>
                <a:latin typeface="Garamond" panose="02020404030301010803" pitchFamily="18" charset="0"/>
              </a:rPr>
            </a:br>
            <a:br>
              <a:rPr lang="it-IT" sz="2400" b="1" dirty="0">
                <a:solidFill>
                  <a:schemeClr val="accent2">
                    <a:lumMod val="50000"/>
                  </a:schemeClr>
                </a:solidFill>
                <a:latin typeface="Garamond" panose="02020404030301010803" pitchFamily="18" charset="0"/>
              </a:rPr>
            </a:br>
            <a:endParaRPr lang="it-IT" sz="2400" b="1" i="1" dirty="0">
              <a:solidFill>
                <a:schemeClr val="accent2">
                  <a:lumMod val="50000"/>
                </a:schemeClr>
              </a:solidFill>
              <a:latin typeface="Garamond" panose="02020404030301010803" pitchFamily="18" charset="0"/>
            </a:endParaRPr>
          </a:p>
        </p:txBody>
      </p:sp>
      <p:sp>
        <p:nvSpPr>
          <p:cNvPr id="3" name="Segnaposto contenuto 2">
            <a:extLst>
              <a:ext uri="{FF2B5EF4-FFF2-40B4-BE49-F238E27FC236}">
                <a16:creationId xmlns:a16="http://schemas.microsoft.com/office/drawing/2014/main" id="{A7CC2530-B72B-87A2-80B8-AB6209B7BFAC}"/>
              </a:ext>
            </a:extLst>
          </p:cNvPr>
          <p:cNvSpPr>
            <a:spLocks noGrp="1"/>
          </p:cNvSpPr>
          <p:nvPr>
            <p:ph idx="1"/>
          </p:nvPr>
        </p:nvSpPr>
        <p:spPr>
          <a:xfrm>
            <a:off x="1371600" y="1106424"/>
            <a:ext cx="9601200" cy="5129784"/>
          </a:xfrm>
        </p:spPr>
        <p:txBody>
          <a:bodyPr>
            <a:normAutofit fontScale="55000" lnSpcReduction="20000"/>
          </a:bodyPr>
          <a:lstStyle/>
          <a:p>
            <a:pPr marL="0" indent="0">
              <a:buNone/>
            </a:pPr>
            <a:endParaRPr lang="it-IT" sz="3600" dirty="0">
              <a:latin typeface="Garamond" panose="02020404030301010803" pitchFamily="18" charset="0"/>
            </a:endParaRPr>
          </a:p>
          <a:p>
            <a:pPr marL="0" indent="0">
              <a:buNone/>
            </a:pPr>
            <a:r>
              <a:rPr lang="it-IT" sz="3800" dirty="0">
                <a:latin typeface="Garamond" panose="02020404030301010803" pitchFamily="18" charset="0"/>
              </a:rPr>
              <a:t>L’operatore economico dichiara di applicare il contratto collettivo Metalmeccanico Artigiani,  diverso da quello indicato dalla s.a. (Metalmeccanico Industria)</a:t>
            </a:r>
          </a:p>
          <a:p>
            <a:pPr marL="0" indent="0">
              <a:buNone/>
            </a:pPr>
            <a:r>
              <a:rPr lang="it-IT" sz="3800" dirty="0">
                <a:latin typeface="Garamond" panose="02020404030301010803" pitchFamily="18" charset="0"/>
              </a:rPr>
              <a:t>La s.a. avrebbe dovuto verificare la sussistenza dei presupposti per l’operatività della presunzione di equivalenza, ovvero se i due CCNL (quello indicato nel bando e quello dichiarato dall’impresa) fossero stati sottoscritti dalle medesime organizzazioni sindacali (con organizzazioni datoriali necessariamente diverse), riguardassero il medesimo sottosettore e il CCNL indicato dall’impresa risultasse coerente con la sua dimensione o natura giuridica».</a:t>
            </a:r>
          </a:p>
          <a:p>
            <a:pPr marL="0" indent="0">
              <a:buNone/>
            </a:pPr>
            <a:r>
              <a:rPr lang="it-IT" sz="3800" dirty="0">
                <a:latin typeface="Garamond" panose="02020404030301010803" pitchFamily="18" charset="0"/>
              </a:rPr>
              <a:t>Nel caso di specie, la s.a. Stazione appaltante avrebbe dovuto accertare se l’operatore,  applicando il CCNL metalmeccanico Artigiani, fosse realmente una “impresa artigiana”.</a:t>
            </a:r>
          </a:p>
          <a:p>
            <a:pPr marL="0" indent="0">
              <a:buNone/>
            </a:pPr>
            <a:r>
              <a:rPr lang="it-IT" sz="3800" dirty="0">
                <a:latin typeface="Garamond" panose="02020404030301010803" pitchFamily="18" charset="0"/>
              </a:rPr>
              <a:t>L’o. e.. però è stato cancellato dall’Albo delle imprese artigiane nel 2018 per aver superato i limiti dimensionali propri delle imprese artigiane, ragion per cui l’ANAC conclude nel senso della non conformità dell’aggiudicazione alla normativa di settore. In più, </a:t>
            </a:r>
            <a:r>
              <a:rPr lang="it-IT" sz="3600" dirty="0">
                <a:latin typeface="Garamond" panose="02020404030301010803" pitchFamily="18" charset="0"/>
              </a:rPr>
              <a:t>il CCNL  artigiani garantiva tutele economiche inferiori rispetto a quelle previste dal CCNL indicato dalla stazione appaltante negli atti di gara.</a:t>
            </a:r>
            <a:endParaRPr lang="it-IT" sz="3800" dirty="0">
              <a:latin typeface="Garamond" panose="02020404030301010803" pitchFamily="18" charset="0"/>
            </a:endParaRPr>
          </a:p>
          <a:p>
            <a:pPr marL="0" indent="0">
              <a:buNone/>
            </a:pPr>
            <a:endParaRPr lang="it-IT" sz="1800" b="1" dirty="0">
              <a:solidFill>
                <a:schemeClr val="tx1"/>
              </a:solidFill>
              <a:latin typeface="Garamond" panose="02020404030301010803" pitchFamily="18" charset="0"/>
            </a:endParaRPr>
          </a:p>
        </p:txBody>
      </p:sp>
      <p:sp>
        <p:nvSpPr>
          <p:cNvPr id="5" name="Segnaposto numero diapositiva 4">
            <a:extLst>
              <a:ext uri="{FF2B5EF4-FFF2-40B4-BE49-F238E27FC236}">
                <a16:creationId xmlns:a16="http://schemas.microsoft.com/office/drawing/2014/main" id="{2060B3A2-102F-9FD2-803B-69A7F35DEB05}"/>
              </a:ext>
            </a:extLst>
          </p:cNvPr>
          <p:cNvSpPr>
            <a:spLocks noGrp="1"/>
          </p:cNvSpPr>
          <p:nvPr>
            <p:ph type="sldNum" sz="quarter" idx="12"/>
          </p:nvPr>
        </p:nvSpPr>
        <p:spPr/>
        <p:txBody>
          <a:bodyPr/>
          <a:lstStyle/>
          <a:p>
            <a:fld id="{69E57DC2-970A-4B3E-BB1C-7A09969E49DF}" type="slidenum">
              <a:rPr lang="en-US" smtClean="0"/>
              <a:t>25</a:t>
            </a:fld>
            <a:endParaRPr lang="en-US" dirty="0"/>
          </a:p>
        </p:txBody>
      </p:sp>
    </p:spTree>
    <p:extLst>
      <p:ext uri="{BB962C8B-B14F-4D97-AF65-F5344CB8AC3E}">
        <p14:creationId xmlns:p14="http://schemas.microsoft.com/office/powerpoint/2010/main" val="22983132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581A7-2E7A-D0F1-27D0-9A9C6E1FC3A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E1C9DD35-E748-37EB-A171-A349AB2EC99A}"/>
              </a:ext>
            </a:extLst>
          </p:cNvPr>
          <p:cNvSpPr>
            <a:spLocks noGrp="1"/>
          </p:cNvSpPr>
          <p:nvPr>
            <p:ph type="title"/>
          </p:nvPr>
        </p:nvSpPr>
        <p:spPr>
          <a:xfrm>
            <a:off x="1371600" y="685800"/>
            <a:ext cx="9601200" cy="713232"/>
          </a:xfrm>
        </p:spPr>
        <p:txBody>
          <a:bodyPr>
            <a:normAutofit fontScale="90000"/>
          </a:bodyPr>
          <a:lstStyle/>
          <a:p>
            <a:r>
              <a:rPr lang="it-IT" sz="2400" b="1" dirty="0">
                <a:solidFill>
                  <a:schemeClr val="accent2">
                    <a:lumMod val="50000"/>
                  </a:schemeClr>
                </a:solidFill>
                <a:latin typeface="Garamond" panose="02020404030301010803" pitchFamily="18" charset="0"/>
              </a:rPr>
              <a:t>Un caso concreto - </a:t>
            </a:r>
            <a:r>
              <a:rPr lang="it-IT" sz="2400" b="1" u="sng" dirty="0">
                <a:solidFill>
                  <a:schemeClr val="accent2">
                    <a:lumMod val="50000"/>
                  </a:schemeClr>
                </a:solidFill>
                <a:latin typeface="Garamond" panose="02020404030301010803" pitchFamily="18" charset="0"/>
              </a:rPr>
              <a:t>A</a:t>
            </a:r>
            <a:r>
              <a:rPr lang="it-IT" sz="2400" b="1" dirty="0">
                <a:solidFill>
                  <a:schemeClr val="accent2">
                    <a:lumMod val="50000"/>
                  </a:schemeClr>
                </a:solidFill>
                <a:latin typeface="Garamond" panose="02020404030301010803" pitchFamily="18" charset="0"/>
              </a:rPr>
              <a:t>.N.AC, </a:t>
            </a:r>
            <a:r>
              <a:rPr lang="it-IT" sz="2400" b="1" dirty="0" err="1">
                <a:solidFill>
                  <a:schemeClr val="accent2">
                    <a:lumMod val="50000"/>
                  </a:schemeClr>
                </a:solidFill>
                <a:latin typeface="Garamond" panose="02020404030301010803" pitchFamily="18" charset="0"/>
              </a:rPr>
              <a:t>delib</a:t>
            </a:r>
            <a:r>
              <a:rPr lang="it-IT" sz="2400" b="1" dirty="0">
                <a:solidFill>
                  <a:schemeClr val="accent2">
                    <a:lumMod val="50000"/>
                  </a:schemeClr>
                </a:solidFill>
                <a:latin typeface="Garamond" panose="02020404030301010803" pitchFamily="18" charset="0"/>
              </a:rPr>
              <a:t>. n. 32/2025 (parere di precontenzioso)</a:t>
            </a:r>
            <a:br>
              <a:rPr lang="it-IT" sz="2400" b="1" dirty="0">
                <a:latin typeface="Garamond" panose="02020404030301010803" pitchFamily="18" charset="0"/>
              </a:rPr>
            </a:br>
            <a:br>
              <a:rPr lang="it-IT" sz="2400" b="1" dirty="0">
                <a:latin typeface="Garamond" panose="02020404030301010803" pitchFamily="18" charset="0"/>
              </a:rPr>
            </a:br>
            <a:br>
              <a:rPr lang="it-IT" sz="2400" dirty="0">
                <a:latin typeface="Garamond" panose="02020404030301010803" pitchFamily="18" charset="0"/>
              </a:rPr>
            </a:br>
            <a:endParaRPr lang="it-IT" sz="2400" i="1" dirty="0">
              <a:latin typeface="Garamond" panose="02020404030301010803" pitchFamily="18" charset="0"/>
            </a:endParaRPr>
          </a:p>
        </p:txBody>
      </p:sp>
      <p:sp>
        <p:nvSpPr>
          <p:cNvPr id="3" name="Segnaposto contenuto 2">
            <a:extLst>
              <a:ext uri="{FF2B5EF4-FFF2-40B4-BE49-F238E27FC236}">
                <a16:creationId xmlns:a16="http://schemas.microsoft.com/office/drawing/2014/main" id="{A82AC050-2A05-7C0D-D28E-15090F65CE17}"/>
              </a:ext>
            </a:extLst>
          </p:cNvPr>
          <p:cNvSpPr>
            <a:spLocks noGrp="1"/>
          </p:cNvSpPr>
          <p:nvPr>
            <p:ph idx="1"/>
          </p:nvPr>
        </p:nvSpPr>
        <p:spPr>
          <a:xfrm>
            <a:off x="1371600" y="1106423"/>
            <a:ext cx="9601200" cy="5608702"/>
          </a:xfrm>
        </p:spPr>
        <p:txBody>
          <a:bodyPr>
            <a:normAutofit fontScale="40000" lnSpcReduction="20000"/>
          </a:bodyPr>
          <a:lstStyle/>
          <a:p>
            <a:pPr marL="0" indent="0">
              <a:buNone/>
            </a:pPr>
            <a:endParaRPr lang="it-IT" sz="3600" dirty="0">
              <a:latin typeface="Garamond" panose="02020404030301010803" pitchFamily="18" charset="0"/>
            </a:endParaRPr>
          </a:p>
          <a:p>
            <a:pPr marL="0" indent="0">
              <a:buNone/>
            </a:pPr>
            <a:r>
              <a:rPr lang="it-IT" sz="5100" dirty="0">
                <a:latin typeface="Garamond" panose="02020404030301010803" pitchFamily="18" charset="0"/>
              </a:rPr>
              <a:t>Una volta escluso che la  società xxx. potesse applicare il CCNL artigiani e stante la non operatività della presunzione di equivalenza tra i due CCNL, la Stazione appaltante avrebbe dovuto attribuire efficacia escludente alle differenze retributive tra i due CCNL rilevate dal RUP nell’ambito del subprocedimento di anomalia delle offerte e quantificate dall’istante in circa il 25%. In particolare, l’istante, conformemente alle indicazioni fornite dall’Autorità nella relazione Illustrativa al bando tipo 1/2023 (recepite dal legislatore del correttivo e, quindi, confluite nel nuovo allegato I.01 del Codice) ha indicato le seguenti voci: </a:t>
            </a:r>
          </a:p>
          <a:p>
            <a:pPr marL="0" indent="0">
              <a:buNone/>
            </a:pPr>
            <a:r>
              <a:rPr lang="it-IT" sz="5100" dirty="0">
                <a:latin typeface="Garamond" panose="02020404030301010803" pitchFamily="18" charset="0"/>
              </a:rPr>
              <a:t>retribuzione tabellare annuale e indennità di contingenza: CCNL Metalmeccanico Artigianato (livello 5° - €. 1.499,59 x 12) €/anno 17.995,08, CCNL Metalmeccanico Industria (livello C1 - €. 1.948,18 x 12) €/anno 23.378,16; </a:t>
            </a:r>
          </a:p>
          <a:p>
            <a:pPr marL="0" indent="0">
              <a:buNone/>
            </a:pPr>
            <a:r>
              <a:rPr lang="it-IT" sz="5100" dirty="0">
                <a:latin typeface="Garamond" panose="02020404030301010803" pitchFamily="18" charset="0"/>
              </a:rPr>
              <a:t>EDR: CCNL Metalmeccanico Artigianato (livello 5°) €/anno zero, CCNL Metalmeccanico Industria (livello C1) €/anno 485,00; </a:t>
            </a:r>
          </a:p>
          <a:p>
            <a:pPr marL="0" indent="0">
              <a:buNone/>
            </a:pPr>
            <a:r>
              <a:rPr lang="it-IT" sz="5100" dirty="0">
                <a:latin typeface="Garamond" panose="02020404030301010803" pitchFamily="18" charset="0"/>
              </a:rPr>
              <a:t>Tredicesima: CCNL Metalmeccanico Artigianato (livello 5°) €. 1.499,59, CCNL Metalmeccanico Industria (livello C1) €. 1.948,18. </a:t>
            </a:r>
          </a:p>
          <a:p>
            <a:pPr marL="0" indent="0">
              <a:buNone/>
            </a:pPr>
            <a:r>
              <a:rPr lang="it-IT" sz="5100" dirty="0">
                <a:latin typeface="Garamond" panose="02020404030301010803" pitchFamily="18" charset="0"/>
              </a:rPr>
              <a:t>Tali differenze, anche piuttosto consistenti, non possono consentire di ritenere provata l’equivalenza delle tutele economiche tra i due contratti.</a:t>
            </a:r>
            <a:endParaRPr lang="it-IT" sz="5100" dirty="0">
              <a:solidFill>
                <a:schemeClr val="tx1"/>
              </a:solidFill>
              <a:latin typeface="Garamond" panose="02020404030301010803" pitchFamily="18" charset="0"/>
            </a:endParaRPr>
          </a:p>
        </p:txBody>
      </p:sp>
      <p:sp>
        <p:nvSpPr>
          <p:cNvPr id="5" name="Segnaposto numero diapositiva 4">
            <a:extLst>
              <a:ext uri="{FF2B5EF4-FFF2-40B4-BE49-F238E27FC236}">
                <a16:creationId xmlns:a16="http://schemas.microsoft.com/office/drawing/2014/main" id="{9B4F0352-52F9-5350-68FD-196169C77DD4}"/>
              </a:ext>
            </a:extLst>
          </p:cNvPr>
          <p:cNvSpPr>
            <a:spLocks noGrp="1"/>
          </p:cNvSpPr>
          <p:nvPr>
            <p:ph type="sldNum" sz="quarter" idx="12"/>
          </p:nvPr>
        </p:nvSpPr>
        <p:spPr/>
        <p:txBody>
          <a:bodyPr/>
          <a:lstStyle/>
          <a:p>
            <a:fld id="{69E57DC2-970A-4B3E-BB1C-7A09969E49DF}" type="slidenum">
              <a:rPr lang="en-US" smtClean="0"/>
              <a:t>26</a:t>
            </a:fld>
            <a:endParaRPr lang="en-US" dirty="0"/>
          </a:p>
        </p:txBody>
      </p:sp>
    </p:spTree>
    <p:extLst>
      <p:ext uri="{BB962C8B-B14F-4D97-AF65-F5344CB8AC3E}">
        <p14:creationId xmlns:p14="http://schemas.microsoft.com/office/powerpoint/2010/main" val="8423222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0C7115-1C69-FE0B-764A-1AAD04C2872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77655F4-9586-00EA-5B87-397081FA1C0F}"/>
              </a:ext>
            </a:extLst>
          </p:cNvPr>
          <p:cNvSpPr>
            <a:spLocks noGrp="1"/>
          </p:cNvSpPr>
          <p:nvPr>
            <p:ph type="title"/>
          </p:nvPr>
        </p:nvSpPr>
        <p:spPr>
          <a:xfrm>
            <a:off x="1467828" y="844106"/>
            <a:ext cx="9601200" cy="713232"/>
          </a:xfrm>
        </p:spPr>
        <p:txBody>
          <a:bodyPr>
            <a:normAutofit fontScale="90000"/>
          </a:bodyPr>
          <a:lstStyle/>
          <a:p>
            <a:br>
              <a:rPr lang="it-IT" sz="2400" dirty="0">
                <a:latin typeface="Garamond" panose="02020404030301010803" pitchFamily="18" charset="0"/>
              </a:rPr>
            </a:br>
            <a:r>
              <a:rPr lang="it-IT" sz="2400" b="1" dirty="0">
                <a:solidFill>
                  <a:schemeClr val="accent2">
                    <a:lumMod val="50000"/>
                  </a:schemeClr>
                </a:solidFill>
                <a:latin typeface="Garamond" panose="02020404030301010803" pitchFamily="18" charset="0"/>
              </a:rPr>
              <a:t>L’omessa indicazione da parte dell’</a:t>
            </a:r>
            <a:r>
              <a:rPr lang="it-IT" sz="2400" b="1" dirty="0" err="1">
                <a:solidFill>
                  <a:schemeClr val="accent2">
                    <a:lumMod val="50000"/>
                  </a:schemeClr>
                </a:solidFill>
                <a:latin typeface="Garamond" panose="02020404030301010803" pitchFamily="18" charset="0"/>
              </a:rPr>
              <a:t>o.e</a:t>
            </a:r>
            <a:r>
              <a:rPr lang="it-IT" sz="2400" b="1" dirty="0">
                <a:solidFill>
                  <a:schemeClr val="accent2">
                    <a:lumMod val="50000"/>
                  </a:schemeClr>
                </a:solidFill>
                <a:latin typeface="Garamond" panose="02020404030301010803" pitchFamily="18" charset="0"/>
              </a:rPr>
              <a:t>. </a:t>
            </a:r>
            <a:endParaRPr lang="it-IT" sz="2400" b="1" i="1" dirty="0">
              <a:solidFill>
                <a:schemeClr val="accent2">
                  <a:lumMod val="50000"/>
                </a:schemeClr>
              </a:solidFill>
              <a:latin typeface="Garamond" panose="02020404030301010803" pitchFamily="18" charset="0"/>
            </a:endParaRPr>
          </a:p>
        </p:txBody>
      </p:sp>
      <p:sp>
        <p:nvSpPr>
          <p:cNvPr id="3" name="Segnaposto contenuto 2">
            <a:extLst>
              <a:ext uri="{FF2B5EF4-FFF2-40B4-BE49-F238E27FC236}">
                <a16:creationId xmlns:a16="http://schemas.microsoft.com/office/drawing/2014/main" id="{EC4D53C4-051B-9B31-4EDB-C9E971DF9BAA}"/>
              </a:ext>
            </a:extLst>
          </p:cNvPr>
          <p:cNvSpPr>
            <a:spLocks noGrp="1"/>
          </p:cNvSpPr>
          <p:nvPr>
            <p:ph idx="1"/>
          </p:nvPr>
        </p:nvSpPr>
        <p:spPr>
          <a:xfrm>
            <a:off x="1371600" y="1557338"/>
            <a:ext cx="9601200" cy="4678869"/>
          </a:xfrm>
        </p:spPr>
        <p:txBody>
          <a:bodyPr>
            <a:normAutofit/>
          </a:bodyPr>
          <a:lstStyle/>
          <a:p>
            <a:pPr marL="0" indent="0">
              <a:buNone/>
            </a:pPr>
            <a:endParaRPr lang="it-IT" sz="1600" dirty="0">
              <a:latin typeface="Garamond" panose="02020404030301010803" pitchFamily="18" charset="0"/>
            </a:endParaRPr>
          </a:p>
          <a:p>
            <a:pPr marL="0" indent="0">
              <a:buNone/>
            </a:pPr>
            <a:r>
              <a:rPr lang="it-IT" sz="2400" b="1" dirty="0">
                <a:latin typeface="Garamond" panose="02020404030301010803" pitchFamily="18" charset="0"/>
              </a:rPr>
              <a:t>Consiglio di Stato, V, 28 marzo 2025, n. 2605 </a:t>
            </a:r>
          </a:p>
          <a:p>
            <a:pPr marL="0" indent="0">
              <a:buNone/>
            </a:pPr>
            <a:endParaRPr lang="it-IT" sz="2400" dirty="0">
              <a:latin typeface="Garamond" panose="02020404030301010803" pitchFamily="18" charset="0"/>
            </a:endParaRPr>
          </a:p>
          <a:p>
            <a:pPr marL="0" indent="0">
              <a:spcBef>
                <a:spcPts val="0"/>
              </a:spcBef>
              <a:buNone/>
            </a:pPr>
            <a:r>
              <a:rPr lang="it-IT" sz="2400" dirty="0">
                <a:latin typeface="Garamond" panose="02020404030301010803" pitchFamily="18" charset="0"/>
              </a:rPr>
              <a:t>L’indicazione del CCNL applicato da parte dell’offerente  costituisce un elemento essenziale dell’offerta, previsto dalla  </a:t>
            </a:r>
            <a:r>
              <a:rPr lang="it-IT" sz="2400" i="1" dirty="0" err="1">
                <a:latin typeface="Garamond" panose="02020404030301010803" pitchFamily="18" charset="0"/>
              </a:rPr>
              <a:t>lex</a:t>
            </a:r>
            <a:r>
              <a:rPr lang="it-IT" sz="2400" i="1" dirty="0">
                <a:latin typeface="Garamond" panose="02020404030301010803" pitchFamily="18" charset="0"/>
              </a:rPr>
              <a:t> </a:t>
            </a:r>
            <a:r>
              <a:rPr lang="it-IT" sz="2400" i="1" dirty="0" err="1">
                <a:latin typeface="Garamond" panose="02020404030301010803" pitchFamily="18" charset="0"/>
              </a:rPr>
              <a:t>specialis</a:t>
            </a:r>
            <a:r>
              <a:rPr lang="it-IT" sz="2400" i="1" dirty="0">
                <a:latin typeface="Garamond" panose="02020404030301010803" pitchFamily="18" charset="0"/>
              </a:rPr>
              <a:t>  </a:t>
            </a:r>
            <a:r>
              <a:rPr lang="it-IT" sz="2400" dirty="0">
                <a:latin typeface="Garamond" panose="02020404030301010803" pitchFamily="18" charset="0"/>
              </a:rPr>
              <a:t>e strettamente collegato all’obbligo di garantire i livelli minimi di tutela dei lavoratori; l’art. 11 del </a:t>
            </a:r>
            <a:r>
              <a:rPr lang="it-IT" sz="2400" dirty="0" err="1">
                <a:latin typeface="Garamond" panose="02020404030301010803" pitchFamily="18" charset="0"/>
              </a:rPr>
              <a:t>D.Lgs.</a:t>
            </a:r>
            <a:r>
              <a:rPr lang="it-IT" sz="2400" dirty="0">
                <a:latin typeface="Garamond" panose="02020404030301010803" pitchFamily="18" charset="0"/>
              </a:rPr>
              <a:t> 36/2023  impone l’applicazione del CCNL di settore e territoriale  e, laddove si applichi un diverso contratto, è necessario  esplicitarlo, unitamente alla  dichiarazione di equivalenza delle tutele, sottoposta a verifica da parte della stazione appaltante.</a:t>
            </a:r>
          </a:p>
          <a:p>
            <a:pPr marL="0" indent="0">
              <a:spcBef>
                <a:spcPts val="0"/>
              </a:spcBef>
              <a:buNone/>
            </a:pPr>
            <a:r>
              <a:rPr lang="it-IT" sz="2400" dirty="0">
                <a:solidFill>
                  <a:schemeClr val="tx1"/>
                </a:solidFill>
                <a:latin typeface="Garamond" panose="02020404030301010803" pitchFamily="18" charset="0"/>
              </a:rPr>
              <a:t>In quanto elemento essenziale, l’omessa indicazione comporta l’esclusione</a:t>
            </a:r>
          </a:p>
        </p:txBody>
      </p:sp>
      <p:sp>
        <p:nvSpPr>
          <p:cNvPr id="5" name="Segnaposto numero diapositiva 4">
            <a:extLst>
              <a:ext uri="{FF2B5EF4-FFF2-40B4-BE49-F238E27FC236}">
                <a16:creationId xmlns:a16="http://schemas.microsoft.com/office/drawing/2014/main" id="{3480224A-AFA0-F0A7-F407-E7EFEC75F277}"/>
              </a:ext>
            </a:extLst>
          </p:cNvPr>
          <p:cNvSpPr>
            <a:spLocks noGrp="1"/>
          </p:cNvSpPr>
          <p:nvPr>
            <p:ph type="sldNum" sz="quarter" idx="12"/>
          </p:nvPr>
        </p:nvSpPr>
        <p:spPr/>
        <p:txBody>
          <a:bodyPr/>
          <a:lstStyle/>
          <a:p>
            <a:fld id="{69E57DC2-970A-4B3E-BB1C-7A09969E49DF}" type="slidenum">
              <a:rPr lang="en-US" smtClean="0"/>
              <a:t>27</a:t>
            </a:fld>
            <a:endParaRPr lang="en-US" dirty="0"/>
          </a:p>
        </p:txBody>
      </p:sp>
    </p:spTree>
    <p:extLst>
      <p:ext uri="{BB962C8B-B14F-4D97-AF65-F5344CB8AC3E}">
        <p14:creationId xmlns:p14="http://schemas.microsoft.com/office/powerpoint/2010/main" val="27427450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1F801F-2756-94A9-5312-C612EA77332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CB37116-0A17-B2B0-4741-7531D1CE347F}"/>
              </a:ext>
            </a:extLst>
          </p:cNvPr>
          <p:cNvSpPr>
            <a:spLocks noGrp="1"/>
          </p:cNvSpPr>
          <p:nvPr>
            <p:ph type="title"/>
          </p:nvPr>
        </p:nvSpPr>
        <p:spPr>
          <a:xfrm>
            <a:off x="1371600" y="685800"/>
            <a:ext cx="9601200" cy="713232"/>
          </a:xfrm>
        </p:spPr>
        <p:txBody>
          <a:bodyPr>
            <a:normAutofit fontScale="90000"/>
          </a:bodyPr>
          <a:lstStyle/>
          <a:p>
            <a:br>
              <a:rPr lang="it-IT" sz="2400" dirty="0">
                <a:latin typeface="Garamond" panose="02020404030301010803" pitchFamily="18" charset="0"/>
              </a:rPr>
            </a:br>
            <a:r>
              <a:rPr lang="it-IT" sz="2400" b="1" dirty="0">
                <a:solidFill>
                  <a:schemeClr val="accent2">
                    <a:lumMod val="50000"/>
                  </a:schemeClr>
                </a:solidFill>
                <a:latin typeface="Garamond" panose="02020404030301010803" pitchFamily="18" charset="0"/>
              </a:rPr>
              <a:t>L’omessa indicazione da parte dell’</a:t>
            </a:r>
            <a:r>
              <a:rPr lang="it-IT" sz="2400" b="1" dirty="0" err="1">
                <a:solidFill>
                  <a:schemeClr val="accent2">
                    <a:lumMod val="50000"/>
                  </a:schemeClr>
                </a:solidFill>
                <a:latin typeface="Garamond" panose="02020404030301010803" pitchFamily="18" charset="0"/>
              </a:rPr>
              <a:t>o.e</a:t>
            </a:r>
            <a:r>
              <a:rPr lang="it-IT" sz="2400" b="1" dirty="0">
                <a:solidFill>
                  <a:schemeClr val="accent2">
                    <a:lumMod val="50000"/>
                  </a:schemeClr>
                </a:solidFill>
                <a:latin typeface="Garamond" panose="02020404030301010803" pitchFamily="18" charset="0"/>
              </a:rPr>
              <a:t>. – il soccorso istruttorio  è ammesso?</a:t>
            </a:r>
            <a:endParaRPr lang="it-IT" sz="2400" b="1" i="1" dirty="0">
              <a:solidFill>
                <a:schemeClr val="accent2">
                  <a:lumMod val="50000"/>
                </a:schemeClr>
              </a:solidFill>
              <a:latin typeface="Garamond" panose="02020404030301010803" pitchFamily="18" charset="0"/>
            </a:endParaRPr>
          </a:p>
        </p:txBody>
      </p:sp>
      <p:sp>
        <p:nvSpPr>
          <p:cNvPr id="3" name="Segnaposto contenuto 2">
            <a:extLst>
              <a:ext uri="{FF2B5EF4-FFF2-40B4-BE49-F238E27FC236}">
                <a16:creationId xmlns:a16="http://schemas.microsoft.com/office/drawing/2014/main" id="{6298246D-AED1-1857-4D36-759143F6B970}"/>
              </a:ext>
            </a:extLst>
          </p:cNvPr>
          <p:cNvSpPr>
            <a:spLocks noGrp="1"/>
          </p:cNvSpPr>
          <p:nvPr>
            <p:ph idx="1"/>
          </p:nvPr>
        </p:nvSpPr>
        <p:spPr>
          <a:xfrm>
            <a:off x="1371600" y="1985962"/>
            <a:ext cx="9601200" cy="4250245"/>
          </a:xfrm>
        </p:spPr>
        <p:txBody>
          <a:bodyPr>
            <a:normAutofit/>
          </a:bodyPr>
          <a:lstStyle/>
          <a:p>
            <a:pPr marL="0" indent="0">
              <a:buNone/>
            </a:pPr>
            <a:endParaRPr lang="it-IT" sz="1600" dirty="0">
              <a:latin typeface="Garamond" panose="02020404030301010803" pitchFamily="18" charset="0"/>
            </a:endParaRPr>
          </a:p>
          <a:p>
            <a:pPr marL="0" indent="0">
              <a:buNone/>
            </a:pPr>
            <a:r>
              <a:rPr lang="it-IT" sz="2400" dirty="0">
                <a:latin typeface="Garamond" panose="02020404030301010803" pitchFamily="18" charset="0"/>
              </a:rPr>
              <a:t>Tuttavia </a:t>
            </a:r>
            <a:r>
              <a:rPr lang="it-IT" sz="2400" b="1" dirty="0">
                <a:latin typeface="Garamond" panose="02020404030301010803" pitchFamily="18" charset="0"/>
              </a:rPr>
              <a:t>T.A.R. Piemonte, I, n. 1222/2024</a:t>
            </a:r>
            <a:r>
              <a:rPr lang="it-IT" sz="2400" dirty="0">
                <a:latin typeface="Garamond" panose="02020404030301010803" pitchFamily="18" charset="0"/>
              </a:rPr>
              <a:t>, citando ANAC, nota illustrativa a bando tipo n. 1/2023, ha ammesso il soccorso istruttorio nel caso di mancata alle</a:t>
            </a:r>
            <a:r>
              <a:rPr lang="it-IT" sz="2400" dirty="0">
                <a:solidFill>
                  <a:srgbClr val="000000"/>
                </a:solidFill>
                <a:latin typeface="Garamond" panose="02020404030301010803" pitchFamily="18" charset="0"/>
              </a:rPr>
              <a:t>gazione della dichiarazione di equivalenza delle tutele. La stazione appaltante, nel caso di mancata presentazione della dichiarazione, dovrà procedere con la formale richiesta, assegnando un congruo tempo per la relativa produzione</a:t>
            </a:r>
          </a:p>
          <a:p>
            <a:pPr marL="0" indent="0">
              <a:buNone/>
            </a:pPr>
            <a:endParaRPr lang="it-IT" sz="2400" b="1" dirty="0">
              <a:latin typeface="Garamond" panose="02020404030301010803" pitchFamily="18" charset="0"/>
            </a:endParaRPr>
          </a:p>
          <a:p>
            <a:pPr marL="0" indent="0">
              <a:buNone/>
            </a:pPr>
            <a:endParaRPr lang="it-IT" sz="2400" b="1" dirty="0">
              <a:solidFill>
                <a:schemeClr val="tx1"/>
              </a:solidFill>
              <a:latin typeface="Garamond" panose="02020404030301010803" pitchFamily="18" charset="0"/>
            </a:endParaRPr>
          </a:p>
        </p:txBody>
      </p:sp>
      <p:sp>
        <p:nvSpPr>
          <p:cNvPr id="5" name="Segnaposto numero diapositiva 4">
            <a:extLst>
              <a:ext uri="{FF2B5EF4-FFF2-40B4-BE49-F238E27FC236}">
                <a16:creationId xmlns:a16="http://schemas.microsoft.com/office/drawing/2014/main" id="{FAEA4D41-09B3-61B6-1A34-1746B388C07E}"/>
              </a:ext>
            </a:extLst>
          </p:cNvPr>
          <p:cNvSpPr>
            <a:spLocks noGrp="1"/>
          </p:cNvSpPr>
          <p:nvPr>
            <p:ph type="sldNum" sz="quarter" idx="12"/>
          </p:nvPr>
        </p:nvSpPr>
        <p:spPr/>
        <p:txBody>
          <a:bodyPr/>
          <a:lstStyle/>
          <a:p>
            <a:fld id="{69E57DC2-970A-4B3E-BB1C-7A09969E49DF}" type="slidenum">
              <a:rPr lang="en-US" smtClean="0"/>
              <a:t>28</a:t>
            </a:fld>
            <a:endParaRPr lang="en-US" dirty="0"/>
          </a:p>
        </p:txBody>
      </p:sp>
    </p:spTree>
    <p:extLst>
      <p:ext uri="{BB962C8B-B14F-4D97-AF65-F5344CB8AC3E}">
        <p14:creationId xmlns:p14="http://schemas.microsoft.com/office/powerpoint/2010/main" val="18406013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80357-8D2E-4FF8-5F52-24E5D4361673}"/>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C8414E6-CF90-3236-6B3C-ACEA1FF82E3B}"/>
              </a:ext>
            </a:extLst>
          </p:cNvPr>
          <p:cNvSpPr>
            <a:spLocks noGrp="1"/>
          </p:cNvSpPr>
          <p:nvPr>
            <p:ph type="title"/>
          </p:nvPr>
        </p:nvSpPr>
        <p:spPr>
          <a:xfrm>
            <a:off x="1371600" y="685800"/>
            <a:ext cx="9601200" cy="1389888"/>
          </a:xfrm>
        </p:spPr>
        <p:txBody>
          <a:bodyPr>
            <a:normAutofit/>
          </a:bodyPr>
          <a:lstStyle/>
          <a:p>
            <a:r>
              <a:rPr lang="it-IT" sz="2000" b="1" dirty="0">
                <a:solidFill>
                  <a:schemeClr val="accent2">
                    <a:lumMod val="50000"/>
                  </a:schemeClr>
                </a:solidFill>
                <a:latin typeface="Garamond" panose="02020404030301010803" pitchFamily="18" charset="0"/>
              </a:rPr>
              <a:t>Il nuovo bando tipo n. 1 dell’Anac - s</a:t>
            </a:r>
            <a:r>
              <a:rPr lang="it-IT" sz="2000" b="1" i="0" dirty="0">
                <a:solidFill>
                  <a:schemeClr val="accent2">
                    <a:lumMod val="50000"/>
                  </a:schemeClr>
                </a:solidFill>
                <a:effectLst/>
                <a:latin typeface="Garamond" panose="02020404030301010803" pitchFamily="18" charset="0"/>
              </a:rPr>
              <a:t>ervizi e forniture nei settori ordinari sopra le soglie europee con il criterio dell’offerta economicamente più vantaggiosa sulla base del miglior rapporto qualità/prezzo</a:t>
            </a:r>
            <a:br>
              <a:rPr lang="it-IT" sz="2000" b="1" i="0" dirty="0">
                <a:solidFill>
                  <a:schemeClr val="accent2">
                    <a:lumMod val="50000"/>
                  </a:schemeClr>
                </a:solidFill>
                <a:effectLst/>
                <a:latin typeface="Garamond" panose="02020404030301010803" pitchFamily="18" charset="0"/>
              </a:rPr>
            </a:br>
            <a:r>
              <a:rPr lang="it-IT" sz="2000" dirty="0">
                <a:solidFill>
                  <a:schemeClr val="accent2">
                    <a:lumMod val="50000"/>
                  </a:schemeClr>
                </a:solidFill>
                <a:latin typeface="Garamond" panose="02020404030301010803" pitchFamily="18" charset="0"/>
              </a:rPr>
              <a:t>(attualmente in fase di consultazione)</a:t>
            </a:r>
            <a:endParaRPr lang="it-IT" sz="2000" i="1" dirty="0">
              <a:solidFill>
                <a:schemeClr val="accent2">
                  <a:lumMod val="50000"/>
                </a:schemeClr>
              </a:solidFill>
              <a:latin typeface="Garamond" panose="02020404030301010803" pitchFamily="18" charset="0"/>
            </a:endParaRPr>
          </a:p>
        </p:txBody>
      </p:sp>
      <p:sp>
        <p:nvSpPr>
          <p:cNvPr id="3" name="Segnaposto contenuto 2">
            <a:extLst>
              <a:ext uri="{FF2B5EF4-FFF2-40B4-BE49-F238E27FC236}">
                <a16:creationId xmlns:a16="http://schemas.microsoft.com/office/drawing/2014/main" id="{BBF3EBE1-C784-C2E1-7B9F-E20350574FCD}"/>
              </a:ext>
            </a:extLst>
          </p:cNvPr>
          <p:cNvSpPr>
            <a:spLocks noGrp="1"/>
          </p:cNvSpPr>
          <p:nvPr>
            <p:ph idx="1"/>
          </p:nvPr>
        </p:nvSpPr>
        <p:spPr>
          <a:xfrm>
            <a:off x="1371600" y="1985962"/>
            <a:ext cx="9601200" cy="4250245"/>
          </a:xfrm>
        </p:spPr>
        <p:txBody>
          <a:bodyPr>
            <a:normAutofit lnSpcReduction="10000"/>
          </a:bodyPr>
          <a:lstStyle/>
          <a:p>
            <a:pPr marL="0" indent="0">
              <a:buNone/>
            </a:pPr>
            <a:endParaRPr lang="it-IT" sz="2400" b="1" dirty="0">
              <a:latin typeface="Garamond" panose="02020404030301010803" pitchFamily="18" charset="0"/>
            </a:endParaRPr>
          </a:p>
          <a:p>
            <a:pPr marL="0" indent="0">
              <a:buNone/>
            </a:pPr>
            <a:r>
              <a:rPr lang="it-IT" sz="2400" dirty="0">
                <a:solidFill>
                  <a:srgbClr val="000000"/>
                </a:solidFill>
                <a:latin typeface="Garamond" panose="02020404030301010803" pitchFamily="18" charset="0"/>
              </a:rPr>
              <a:t>La collocazione, a differenza della precedente versione del bando tipo, è prevista inequivocabilmente nella documentazione amministrativa (domanda di partecipazione):</a:t>
            </a:r>
          </a:p>
          <a:p>
            <a:pPr marL="0" indent="0">
              <a:buNone/>
            </a:pPr>
            <a:r>
              <a:rPr lang="it-IT" sz="2400" i="1" dirty="0">
                <a:solidFill>
                  <a:srgbClr val="000000"/>
                </a:solidFill>
                <a:latin typeface="Garamond" panose="02020404030301010803" pitchFamily="18" charset="0"/>
              </a:rPr>
              <a:t>nel caso in cui l’operatore economico adotti un CCNL diverso da quello/i indicato/i al paragrafo 3, dichiarazione di equivalenza delle tutele ed eventuale documentazione probatoria sulla equivalenza del proprio CCNL </a:t>
            </a:r>
          </a:p>
          <a:p>
            <a:pPr marL="0" indent="0" algn="l">
              <a:buNone/>
            </a:pPr>
            <a:endParaRPr lang="it-IT" sz="2400" b="0" i="0" u="none" strike="noStrike" baseline="0" dirty="0">
              <a:solidFill>
                <a:srgbClr val="000000"/>
              </a:solidFill>
              <a:latin typeface="Garamond" panose="02020404030301010803" pitchFamily="18" charset="0"/>
            </a:endParaRPr>
          </a:p>
          <a:p>
            <a:pPr marL="0" indent="0">
              <a:buNone/>
            </a:pPr>
            <a:r>
              <a:rPr lang="it-IT" sz="2400" dirty="0">
                <a:solidFill>
                  <a:srgbClr val="000000"/>
                </a:solidFill>
                <a:latin typeface="Garamond" panose="02020404030301010803" pitchFamily="18" charset="0"/>
              </a:rPr>
              <a:t>È previsto che la mancata allegazione alla domanda di partecipazione della dichiarazione di equivalenza delle tutele sia</a:t>
            </a:r>
            <a:r>
              <a:rPr lang="it-IT" sz="2400" b="0" i="0" u="none" strike="noStrike" baseline="0" dirty="0">
                <a:solidFill>
                  <a:srgbClr val="000000"/>
                </a:solidFill>
                <a:latin typeface="Garamond" panose="02020404030301010803" pitchFamily="18" charset="0"/>
              </a:rPr>
              <a:t> sanabile attraverso il soccorso istruttorio</a:t>
            </a:r>
            <a:endParaRPr lang="it-IT" sz="2400" dirty="0">
              <a:solidFill>
                <a:srgbClr val="000000"/>
              </a:solidFill>
              <a:latin typeface="Garamond" panose="02020404030301010803" pitchFamily="18" charset="0"/>
            </a:endParaRPr>
          </a:p>
          <a:p>
            <a:pPr marL="0" indent="0">
              <a:buNone/>
            </a:pPr>
            <a:endParaRPr lang="it-IT" sz="1800" b="0" i="0" u="none" strike="noStrike" baseline="0" dirty="0">
              <a:solidFill>
                <a:srgbClr val="000000"/>
              </a:solidFill>
              <a:latin typeface="Garamond" panose="02020404030301010803" pitchFamily="18" charset="0"/>
            </a:endParaRPr>
          </a:p>
          <a:p>
            <a:pPr marL="0" indent="0">
              <a:buNone/>
            </a:pPr>
            <a:endParaRPr lang="it-IT" sz="2400" b="1" dirty="0">
              <a:solidFill>
                <a:schemeClr val="tx1"/>
              </a:solidFill>
              <a:latin typeface="Garamond" panose="02020404030301010803" pitchFamily="18" charset="0"/>
            </a:endParaRPr>
          </a:p>
        </p:txBody>
      </p:sp>
      <p:sp>
        <p:nvSpPr>
          <p:cNvPr id="5" name="Segnaposto numero diapositiva 4">
            <a:extLst>
              <a:ext uri="{FF2B5EF4-FFF2-40B4-BE49-F238E27FC236}">
                <a16:creationId xmlns:a16="http://schemas.microsoft.com/office/drawing/2014/main" id="{17BD7E8E-3BF4-464E-9F0E-1DDAF680EA6F}"/>
              </a:ext>
            </a:extLst>
          </p:cNvPr>
          <p:cNvSpPr>
            <a:spLocks noGrp="1"/>
          </p:cNvSpPr>
          <p:nvPr>
            <p:ph type="sldNum" sz="quarter" idx="12"/>
          </p:nvPr>
        </p:nvSpPr>
        <p:spPr/>
        <p:txBody>
          <a:bodyPr/>
          <a:lstStyle/>
          <a:p>
            <a:fld id="{69E57DC2-970A-4B3E-BB1C-7A09969E49DF}" type="slidenum">
              <a:rPr lang="en-US" smtClean="0"/>
              <a:t>29</a:t>
            </a:fld>
            <a:endParaRPr lang="en-US" dirty="0"/>
          </a:p>
        </p:txBody>
      </p:sp>
    </p:spTree>
    <p:extLst>
      <p:ext uri="{BB962C8B-B14F-4D97-AF65-F5344CB8AC3E}">
        <p14:creationId xmlns:p14="http://schemas.microsoft.com/office/powerpoint/2010/main" val="3991034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0D56C-8124-F753-FF0C-3254690DA1B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A28FE58-427B-55A5-D93B-063067F8598D}"/>
              </a:ext>
            </a:extLst>
          </p:cNvPr>
          <p:cNvSpPr>
            <a:spLocks noGrp="1"/>
          </p:cNvSpPr>
          <p:nvPr>
            <p:ph type="title"/>
          </p:nvPr>
        </p:nvSpPr>
        <p:spPr>
          <a:xfrm>
            <a:off x="1295400" y="300788"/>
            <a:ext cx="9601200" cy="532929"/>
          </a:xfrm>
        </p:spPr>
        <p:txBody>
          <a:bodyPr>
            <a:normAutofit fontScale="90000"/>
          </a:bodyPr>
          <a:lstStyle/>
          <a:p>
            <a:r>
              <a:rPr lang="it-IT" sz="3600" dirty="0">
                <a:solidFill>
                  <a:schemeClr val="accent2">
                    <a:lumMod val="50000"/>
                  </a:schemeClr>
                </a:solidFill>
                <a:latin typeface="Garamond" panose="02020404030301010803" pitchFamily="18" charset="0"/>
              </a:rPr>
              <a:t>Le finalità</a:t>
            </a:r>
          </a:p>
        </p:txBody>
      </p:sp>
      <p:sp>
        <p:nvSpPr>
          <p:cNvPr id="3" name="Segnaposto contenuto 2">
            <a:extLst>
              <a:ext uri="{FF2B5EF4-FFF2-40B4-BE49-F238E27FC236}">
                <a16:creationId xmlns:a16="http://schemas.microsoft.com/office/drawing/2014/main" id="{1FE98582-E7FA-7A8D-441A-D10C8A6C2D13}"/>
              </a:ext>
            </a:extLst>
          </p:cNvPr>
          <p:cNvSpPr>
            <a:spLocks noGrp="1"/>
          </p:cNvSpPr>
          <p:nvPr>
            <p:ph idx="1"/>
          </p:nvPr>
        </p:nvSpPr>
        <p:spPr>
          <a:xfrm>
            <a:off x="1371600" y="833719"/>
            <a:ext cx="9601200" cy="5190564"/>
          </a:xfrm>
        </p:spPr>
        <p:txBody>
          <a:bodyPr>
            <a:noAutofit/>
          </a:bodyPr>
          <a:lstStyle/>
          <a:p>
            <a:pPr marL="0" indent="0" algn="just" fontAlgn="base">
              <a:spcAft>
                <a:spcPts val="1800"/>
              </a:spcAft>
              <a:buNone/>
            </a:pPr>
            <a:r>
              <a:rPr lang="it-IT" sz="1600" dirty="0">
                <a:solidFill>
                  <a:srgbClr val="2B2B2B"/>
                </a:solidFill>
                <a:latin typeface="Garamond" panose="02020404030301010803" pitchFamily="18" charset="0"/>
              </a:rPr>
              <a:t>dalla relazione al codice (art. 11)</a:t>
            </a:r>
            <a:endParaRPr lang="it-IT" sz="1600" b="0" dirty="0">
              <a:solidFill>
                <a:srgbClr val="2B2B2B"/>
              </a:solidFill>
              <a:effectLst/>
              <a:latin typeface="Garamond" panose="02020404030301010803" pitchFamily="18" charset="0"/>
            </a:endParaRPr>
          </a:p>
          <a:p>
            <a:pPr marL="0" indent="0">
              <a:buNone/>
            </a:pPr>
            <a:r>
              <a:rPr lang="it-IT" sz="2400" i="1"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La disciplina vigente del d. lgs. n. 50/2016 considera il tema nella fase iniziale della progettazione e della emanazione del bando (art. 23, comma 16), nella successiva fase di valutazione delle offerte [art. 95, comma 10, e 97, comma 5, lettera d)] in cui è assunta la decisione di esclusione o di aggiudicazione, e infine nella fase esecutiva dell’appalto (art. 30, comma 4.</a:t>
            </a:r>
          </a:p>
          <a:p>
            <a:pPr marL="0" indent="0">
              <a:buNone/>
            </a:pPr>
            <a:r>
              <a:rPr lang="it-IT" sz="2400" i="1"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La norma dell’art. 30, comma 4, ha cambiato il punto di riferimento per la scelta del CCNL applicabile: </a:t>
            </a:r>
            <a:r>
              <a:rPr lang="it-IT" sz="2400" i="1" u="sng"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non più l’attività prevalente esercitata dall’impresa (come si è sempre sostenuto sulla base dell’art. 2070 del cod. civ.), ma le prestazioni oggetto dell’appalto da eseguire</a:t>
            </a:r>
            <a:r>
              <a:rPr lang="it-IT" sz="2400" i="1" dirty="0">
                <a:solidFill>
                  <a:schemeClr val="tx1"/>
                </a:solidFill>
                <a:effectLst/>
                <a:latin typeface="Garamond" panose="02020404030301010803" pitchFamily="18" charset="0"/>
                <a:ea typeface="Calibri" panose="020F0502020204030204" pitchFamily="34" charset="0"/>
                <a:cs typeface="Calibri" panose="020F0502020204030204" pitchFamily="34" charset="0"/>
              </a:rPr>
              <a:t>.</a:t>
            </a:r>
          </a:p>
          <a:p>
            <a:pPr marL="0" indent="0">
              <a:buNone/>
            </a:pPr>
            <a:r>
              <a:rPr lang="it-IT" sz="2400" i="1" kern="100" dirty="0">
                <a:effectLst/>
                <a:latin typeface="Garamond" panose="02020404030301010803" pitchFamily="18" charset="0"/>
                <a:ea typeface="Aptos" panose="020B0004020202020204" pitchFamily="34" charset="0"/>
                <a:cs typeface="Times New Roman" panose="02020603050405020304" pitchFamily="18" charset="0"/>
              </a:rPr>
              <a:t>Inoltre, ha espressamente previsto il criterio di selezione del CCNL da scegliere tra quelli stipulati dalle associazioni dei datori e dei prestatori di lavoro comparativamente più rappresentative sul piano nazionale (i c.d. contratti leader).</a:t>
            </a:r>
          </a:p>
          <a:p>
            <a:pPr marL="0" indent="0">
              <a:buNone/>
            </a:pPr>
            <a:endParaRPr lang="it-IT" i="1" dirty="0">
              <a:solidFill>
                <a:schemeClr val="tx1"/>
              </a:solidFill>
              <a:effectLst/>
              <a:latin typeface="Garamond" panose="02020404030301010803" pitchFamily="18" charset="0"/>
              <a:ea typeface="Calibri" panose="020F0502020204030204" pitchFamily="34" charset="0"/>
              <a:cs typeface="Calibri" panose="020F0502020204030204" pitchFamily="34" charset="0"/>
            </a:endParaRPr>
          </a:p>
        </p:txBody>
      </p:sp>
      <p:sp>
        <p:nvSpPr>
          <p:cNvPr id="5" name="Segnaposto numero diapositiva 4">
            <a:extLst>
              <a:ext uri="{FF2B5EF4-FFF2-40B4-BE49-F238E27FC236}">
                <a16:creationId xmlns:a16="http://schemas.microsoft.com/office/drawing/2014/main" id="{2EE13956-F7C7-FC8F-6A56-6EA14FE57DDE}"/>
              </a:ext>
            </a:extLst>
          </p:cNvPr>
          <p:cNvSpPr>
            <a:spLocks noGrp="1"/>
          </p:cNvSpPr>
          <p:nvPr>
            <p:ph type="sldNum" sz="quarter" idx="12"/>
          </p:nvPr>
        </p:nvSpPr>
        <p:spPr/>
        <p:txBody>
          <a:bodyPr/>
          <a:lstStyle/>
          <a:p>
            <a:fld id="{69E57DC2-970A-4B3E-BB1C-7A09969E49DF}" type="slidenum">
              <a:rPr lang="en-US" smtClean="0"/>
              <a:t>3</a:t>
            </a:fld>
            <a:endParaRPr lang="en-US" dirty="0"/>
          </a:p>
        </p:txBody>
      </p:sp>
    </p:spTree>
    <p:extLst>
      <p:ext uri="{BB962C8B-B14F-4D97-AF65-F5344CB8AC3E}">
        <p14:creationId xmlns:p14="http://schemas.microsoft.com/office/powerpoint/2010/main" val="9437045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7869C-A18C-83B9-435D-16001FB53B42}"/>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B817121-4F7C-067C-E68D-8E3C2D1CD105}"/>
              </a:ext>
            </a:extLst>
          </p:cNvPr>
          <p:cNvSpPr>
            <a:spLocks noGrp="1"/>
          </p:cNvSpPr>
          <p:nvPr>
            <p:ph type="title"/>
          </p:nvPr>
        </p:nvSpPr>
        <p:spPr>
          <a:xfrm>
            <a:off x="1295400" y="901823"/>
            <a:ext cx="9601200" cy="713232"/>
          </a:xfrm>
        </p:spPr>
        <p:txBody>
          <a:bodyPr>
            <a:normAutofit fontScale="90000"/>
          </a:bodyPr>
          <a:lstStyle/>
          <a:p>
            <a:br>
              <a:rPr lang="it-IT" sz="2400" dirty="0">
                <a:latin typeface="Garamond" panose="02020404030301010803" pitchFamily="18" charset="0"/>
              </a:rPr>
            </a:br>
            <a:r>
              <a:rPr lang="it-IT" sz="2400" b="1" dirty="0">
                <a:solidFill>
                  <a:schemeClr val="accent2">
                    <a:lumMod val="50000"/>
                  </a:schemeClr>
                </a:solidFill>
                <a:latin typeface="Garamond" panose="02020404030301010803" pitchFamily="18" charset="0"/>
              </a:rPr>
              <a:t>Se nella </a:t>
            </a:r>
            <a:r>
              <a:rPr lang="it-IT" sz="2400" b="1" i="1" dirty="0" err="1">
                <a:solidFill>
                  <a:schemeClr val="accent2">
                    <a:lumMod val="50000"/>
                  </a:schemeClr>
                </a:solidFill>
                <a:latin typeface="Garamond" panose="02020404030301010803" pitchFamily="18" charset="0"/>
              </a:rPr>
              <a:t>lex</a:t>
            </a:r>
            <a:r>
              <a:rPr lang="it-IT" sz="2400" b="1" i="1" dirty="0">
                <a:solidFill>
                  <a:schemeClr val="accent2">
                    <a:lumMod val="50000"/>
                  </a:schemeClr>
                </a:solidFill>
                <a:latin typeface="Garamond" panose="02020404030301010803" pitchFamily="18" charset="0"/>
              </a:rPr>
              <a:t> </a:t>
            </a:r>
            <a:r>
              <a:rPr lang="it-IT" sz="2400" b="1" i="1" dirty="0" err="1">
                <a:solidFill>
                  <a:schemeClr val="accent2">
                    <a:lumMod val="50000"/>
                  </a:schemeClr>
                </a:solidFill>
                <a:latin typeface="Garamond" panose="02020404030301010803" pitchFamily="18" charset="0"/>
              </a:rPr>
              <a:t>specialis</a:t>
            </a:r>
            <a:r>
              <a:rPr lang="it-IT" sz="2400" b="1" i="1" dirty="0">
                <a:solidFill>
                  <a:schemeClr val="accent2">
                    <a:lumMod val="50000"/>
                  </a:schemeClr>
                </a:solidFill>
                <a:latin typeface="Garamond" panose="02020404030301010803" pitchFamily="18" charset="0"/>
              </a:rPr>
              <a:t> </a:t>
            </a:r>
            <a:r>
              <a:rPr lang="it-IT" sz="2400" b="1" dirty="0">
                <a:solidFill>
                  <a:schemeClr val="accent2">
                    <a:lumMod val="50000"/>
                  </a:schemeClr>
                </a:solidFill>
                <a:latin typeface="Garamond" panose="02020404030301010803" pitchFamily="18" charset="0"/>
              </a:rPr>
              <a:t>è omessa l’indicazione del CCNL …</a:t>
            </a:r>
            <a:endParaRPr lang="it-IT" sz="2400" b="1" i="1" dirty="0">
              <a:solidFill>
                <a:schemeClr val="accent2">
                  <a:lumMod val="50000"/>
                </a:schemeClr>
              </a:solidFill>
              <a:latin typeface="Garamond" panose="02020404030301010803" pitchFamily="18" charset="0"/>
            </a:endParaRPr>
          </a:p>
        </p:txBody>
      </p:sp>
      <p:sp>
        <p:nvSpPr>
          <p:cNvPr id="3" name="Segnaposto contenuto 2">
            <a:extLst>
              <a:ext uri="{FF2B5EF4-FFF2-40B4-BE49-F238E27FC236}">
                <a16:creationId xmlns:a16="http://schemas.microsoft.com/office/drawing/2014/main" id="{FD4EE776-B463-5067-841C-929C21945550}"/>
              </a:ext>
            </a:extLst>
          </p:cNvPr>
          <p:cNvSpPr>
            <a:spLocks noGrp="1"/>
          </p:cNvSpPr>
          <p:nvPr>
            <p:ph idx="1"/>
          </p:nvPr>
        </p:nvSpPr>
        <p:spPr>
          <a:xfrm>
            <a:off x="1371600" y="1885950"/>
            <a:ext cx="10058400" cy="4286250"/>
          </a:xfrm>
        </p:spPr>
        <p:txBody>
          <a:bodyPr>
            <a:normAutofit/>
          </a:bodyPr>
          <a:lstStyle/>
          <a:p>
            <a:pPr marL="0" indent="0">
              <a:buNone/>
            </a:pPr>
            <a:endParaRPr lang="it-IT" sz="1400" dirty="0"/>
          </a:p>
          <a:p>
            <a:pPr marL="0" indent="0">
              <a:buNone/>
            </a:pPr>
            <a:endParaRPr lang="it-IT" dirty="0">
              <a:latin typeface="Garamond" panose="02020404030301010803" pitchFamily="18" charset="0"/>
            </a:endParaRPr>
          </a:p>
          <a:p>
            <a:pPr marL="0" indent="0">
              <a:buNone/>
            </a:pPr>
            <a:endParaRPr lang="it-IT" sz="2400" dirty="0">
              <a:latin typeface="Garamond" panose="02020404030301010803" pitchFamily="18" charset="0"/>
            </a:endParaRPr>
          </a:p>
          <a:p>
            <a:pPr marL="0" indent="0">
              <a:buNone/>
            </a:pPr>
            <a:r>
              <a:rPr lang="it-IT" sz="2400" dirty="0">
                <a:latin typeface="Garamond" panose="02020404030301010803" pitchFamily="18" charset="0"/>
              </a:rPr>
              <a:t>T.A.R. Sicilia, Catania, 6 giugno 2024, n. 2137</a:t>
            </a:r>
          </a:p>
          <a:p>
            <a:pPr marL="0" indent="0">
              <a:buNone/>
            </a:pPr>
            <a:r>
              <a:rPr lang="it-IT" sz="2400" dirty="0">
                <a:latin typeface="Garamond" panose="02020404030301010803" pitchFamily="18" charset="0"/>
              </a:rPr>
              <a:t>L’omessa indicazione del CCNL nella </a:t>
            </a:r>
            <a:r>
              <a:rPr lang="it-IT" sz="2400" i="1" dirty="0" err="1">
                <a:latin typeface="Garamond" panose="02020404030301010803" pitchFamily="18" charset="0"/>
              </a:rPr>
              <a:t>lex</a:t>
            </a:r>
            <a:r>
              <a:rPr lang="it-IT" sz="2400" i="1" dirty="0">
                <a:latin typeface="Garamond" panose="02020404030301010803" pitchFamily="18" charset="0"/>
              </a:rPr>
              <a:t> </a:t>
            </a:r>
            <a:r>
              <a:rPr lang="it-IT" sz="2400" i="1" dirty="0" err="1">
                <a:latin typeface="Garamond" panose="02020404030301010803" pitchFamily="18" charset="0"/>
              </a:rPr>
              <a:t>specialis</a:t>
            </a:r>
            <a:r>
              <a:rPr lang="it-IT" sz="2400" i="1" dirty="0">
                <a:latin typeface="Garamond" panose="02020404030301010803" pitchFamily="18" charset="0"/>
              </a:rPr>
              <a:t> </a:t>
            </a:r>
            <a:r>
              <a:rPr lang="it-IT" sz="2400" dirty="0">
                <a:latin typeface="Garamond" panose="02020404030301010803" pitchFamily="18" charset="0"/>
              </a:rPr>
              <a:t>è stata ritenuta non preclusiva della possibilità per gli operatori di formulare un’offerta adeguata e non costituisce una clausola immediatamente escludente tale da consentire l’impugnativa immediata da parte dell’operatore economico, potendo pur sempre quest’ultimo individuare, sulla base delle suddette indicazioni, il contratto applicabile di riferimento o comunque altro ritenuto equivalente. </a:t>
            </a:r>
          </a:p>
        </p:txBody>
      </p:sp>
      <p:sp>
        <p:nvSpPr>
          <p:cNvPr id="5" name="Segnaposto numero diapositiva 4">
            <a:extLst>
              <a:ext uri="{FF2B5EF4-FFF2-40B4-BE49-F238E27FC236}">
                <a16:creationId xmlns:a16="http://schemas.microsoft.com/office/drawing/2014/main" id="{36ED9B19-DD94-D0CC-9911-7FDF50FA5CE0}"/>
              </a:ext>
            </a:extLst>
          </p:cNvPr>
          <p:cNvSpPr>
            <a:spLocks noGrp="1"/>
          </p:cNvSpPr>
          <p:nvPr>
            <p:ph type="sldNum" sz="quarter" idx="12"/>
          </p:nvPr>
        </p:nvSpPr>
        <p:spPr/>
        <p:txBody>
          <a:bodyPr/>
          <a:lstStyle/>
          <a:p>
            <a:fld id="{69E57DC2-970A-4B3E-BB1C-7A09969E49DF}" type="slidenum">
              <a:rPr lang="en-US" smtClean="0"/>
              <a:t>30</a:t>
            </a:fld>
            <a:endParaRPr lang="en-US" dirty="0"/>
          </a:p>
        </p:txBody>
      </p:sp>
    </p:spTree>
    <p:extLst>
      <p:ext uri="{BB962C8B-B14F-4D97-AF65-F5344CB8AC3E}">
        <p14:creationId xmlns:p14="http://schemas.microsoft.com/office/powerpoint/2010/main" val="33547574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808474-ED29-3C9B-3DEE-DD48C5E53AE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CCD455F-5DBC-AA5B-86C8-836BB057D850}"/>
              </a:ext>
            </a:extLst>
          </p:cNvPr>
          <p:cNvSpPr>
            <a:spLocks noGrp="1"/>
          </p:cNvSpPr>
          <p:nvPr>
            <p:ph type="title"/>
          </p:nvPr>
        </p:nvSpPr>
        <p:spPr>
          <a:xfrm>
            <a:off x="1371600" y="685800"/>
            <a:ext cx="9601200" cy="713232"/>
          </a:xfrm>
        </p:spPr>
        <p:txBody>
          <a:bodyPr>
            <a:normAutofit fontScale="90000"/>
          </a:bodyPr>
          <a:lstStyle/>
          <a:p>
            <a:r>
              <a:rPr lang="it-IT" sz="2400" b="1" dirty="0">
                <a:solidFill>
                  <a:schemeClr val="accent2">
                    <a:lumMod val="50000"/>
                  </a:schemeClr>
                </a:solidFill>
                <a:latin typeface="Garamond" panose="02020404030301010803" pitchFamily="18" charset="0"/>
              </a:rPr>
              <a:t>Un nuovo CCNL sopravvenuto </a:t>
            </a:r>
            <a:br>
              <a:rPr lang="it-IT" sz="2400" b="1" dirty="0">
                <a:latin typeface="Garamond" panose="02020404030301010803" pitchFamily="18" charset="0"/>
              </a:rPr>
            </a:br>
            <a:endParaRPr lang="it-IT" sz="2400" b="1" i="1" dirty="0">
              <a:latin typeface="Garamond" panose="02020404030301010803" pitchFamily="18" charset="0"/>
            </a:endParaRPr>
          </a:p>
        </p:txBody>
      </p:sp>
      <p:sp>
        <p:nvSpPr>
          <p:cNvPr id="3" name="Segnaposto contenuto 2">
            <a:extLst>
              <a:ext uri="{FF2B5EF4-FFF2-40B4-BE49-F238E27FC236}">
                <a16:creationId xmlns:a16="http://schemas.microsoft.com/office/drawing/2014/main" id="{148BE7C2-B89B-5655-F806-FADA11058014}"/>
              </a:ext>
            </a:extLst>
          </p:cNvPr>
          <p:cNvSpPr>
            <a:spLocks noGrp="1"/>
          </p:cNvSpPr>
          <p:nvPr>
            <p:ph idx="1"/>
          </p:nvPr>
        </p:nvSpPr>
        <p:spPr>
          <a:xfrm>
            <a:off x="1371600" y="1399032"/>
            <a:ext cx="10058400" cy="4773168"/>
          </a:xfrm>
        </p:spPr>
        <p:txBody>
          <a:bodyPr>
            <a:normAutofit/>
          </a:bodyPr>
          <a:lstStyle/>
          <a:p>
            <a:pPr marL="0" indent="0">
              <a:buNone/>
            </a:pPr>
            <a:endParaRPr lang="it-IT" sz="1400" dirty="0"/>
          </a:p>
          <a:p>
            <a:pPr marL="0" indent="0">
              <a:buNone/>
            </a:pPr>
            <a:r>
              <a:rPr lang="it-IT" dirty="0">
                <a:latin typeface="Garamond" panose="02020404030301010803" pitchFamily="18" charset="0"/>
              </a:rPr>
              <a:t>Tar Calabria, Reggio Calabria, 7 aprile 2025, n. 243</a:t>
            </a:r>
          </a:p>
          <a:p>
            <a:pPr marL="0" indent="0">
              <a:buNone/>
            </a:pPr>
            <a:endParaRPr lang="it-IT" dirty="0">
              <a:latin typeface="Garamond" panose="02020404030301010803" pitchFamily="18" charset="0"/>
            </a:endParaRPr>
          </a:p>
          <a:p>
            <a:pPr marL="0" indent="0">
              <a:buNone/>
            </a:pPr>
            <a:r>
              <a:rPr lang="it-IT" dirty="0">
                <a:latin typeface="Garamond" panose="02020404030301010803" pitchFamily="18" charset="0"/>
              </a:rPr>
              <a:t>(negli stessi termini., già Consiglio di Stato, V, 7 luglio 2023 n. 6652)</a:t>
            </a:r>
          </a:p>
          <a:p>
            <a:pPr marL="0" indent="0">
              <a:buNone/>
            </a:pPr>
            <a:r>
              <a:rPr lang="it-IT" sz="2400" dirty="0">
                <a:solidFill>
                  <a:srgbClr val="000000"/>
                </a:solidFill>
                <a:latin typeface="Garamond" panose="02020404030301010803" pitchFamily="18" charset="0"/>
              </a:rPr>
              <a:t>L</a:t>
            </a:r>
            <a:r>
              <a:rPr lang="it-IT" sz="2400" b="0" i="0" dirty="0">
                <a:solidFill>
                  <a:srgbClr val="000000"/>
                </a:solidFill>
                <a:effectLst/>
                <a:latin typeface="Garamond" panose="02020404030301010803" pitchFamily="18" charset="0"/>
              </a:rPr>
              <a:t>a stipula del nuovo CCNL di settore, sopravvenuta nel corso della procedura di verifica della congruità dell’offerta, per un verso comporta la sua applicazione al personale impiegato nell’esecuzione dell’appalto; per altro verso, impone alla stazione appaltante di tenere conto dei nuovi livelli retributivi previsti, in quanto sicuramente applicabili alla futura esecuzione del contratto da affidare, e conseguentemente di verificare se l’offerta economica dell’impresa individuata come possibile aggiudicataria sia in grado di sostenere anche i nuovi costi.</a:t>
            </a:r>
            <a:endParaRPr lang="it-IT" sz="2400" dirty="0">
              <a:latin typeface="Garamond" panose="02020404030301010803" pitchFamily="18" charset="0"/>
            </a:endParaRPr>
          </a:p>
        </p:txBody>
      </p:sp>
      <p:sp>
        <p:nvSpPr>
          <p:cNvPr id="5" name="Segnaposto numero diapositiva 4">
            <a:extLst>
              <a:ext uri="{FF2B5EF4-FFF2-40B4-BE49-F238E27FC236}">
                <a16:creationId xmlns:a16="http://schemas.microsoft.com/office/drawing/2014/main" id="{BB9A7952-1F4F-9F42-9B2A-79FC5C39213D}"/>
              </a:ext>
            </a:extLst>
          </p:cNvPr>
          <p:cNvSpPr>
            <a:spLocks noGrp="1"/>
          </p:cNvSpPr>
          <p:nvPr>
            <p:ph type="sldNum" sz="quarter" idx="12"/>
          </p:nvPr>
        </p:nvSpPr>
        <p:spPr/>
        <p:txBody>
          <a:bodyPr/>
          <a:lstStyle/>
          <a:p>
            <a:fld id="{69E57DC2-970A-4B3E-BB1C-7A09969E49DF}" type="slidenum">
              <a:rPr lang="en-US" smtClean="0"/>
              <a:t>31</a:t>
            </a:fld>
            <a:endParaRPr lang="en-US" dirty="0"/>
          </a:p>
        </p:txBody>
      </p:sp>
    </p:spTree>
    <p:extLst>
      <p:ext uri="{BB962C8B-B14F-4D97-AF65-F5344CB8AC3E}">
        <p14:creationId xmlns:p14="http://schemas.microsoft.com/office/powerpoint/2010/main" val="41249544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D41204-3ABD-A9A8-E9E5-A10F5702138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D4E317A-7791-95DD-657E-B231D4C77AEC}"/>
              </a:ext>
            </a:extLst>
          </p:cNvPr>
          <p:cNvSpPr>
            <a:spLocks noGrp="1"/>
          </p:cNvSpPr>
          <p:nvPr>
            <p:ph type="title"/>
          </p:nvPr>
        </p:nvSpPr>
        <p:spPr>
          <a:xfrm>
            <a:off x="1371600" y="685800"/>
            <a:ext cx="9601200" cy="713232"/>
          </a:xfrm>
        </p:spPr>
        <p:txBody>
          <a:bodyPr>
            <a:normAutofit fontScale="90000"/>
          </a:bodyPr>
          <a:lstStyle/>
          <a:p>
            <a:r>
              <a:rPr lang="it-IT" sz="2400" b="1" dirty="0">
                <a:solidFill>
                  <a:schemeClr val="accent2">
                    <a:lumMod val="50000"/>
                  </a:schemeClr>
                </a:solidFill>
                <a:latin typeface="Garamond" panose="02020404030301010803" pitchFamily="18" charset="0"/>
              </a:rPr>
              <a:t>Indicazione di un diverso contratto - l’obbligatorietà della verifica </a:t>
            </a:r>
            <a:br>
              <a:rPr lang="it-IT" sz="2400" b="1" dirty="0">
                <a:solidFill>
                  <a:schemeClr val="accent2">
                    <a:lumMod val="50000"/>
                  </a:schemeClr>
                </a:solidFill>
                <a:latin typeface="Garamond" panose="02020404030301010803" pitchFamily="18" charset="0"/>
              </a:rPr>
            </a:br>
            <a:endParaRPr lang="it-IT" sz="2400" b="1" i="1" dirty="0">
              <a:solidFill>
                <a:schemeClr val="accent2">
                  <a:lumMod val="50000"/>
                </a:schemeClr>
              </a:solidFill>
              <a:latin typeface="Garamond" panose="02020404030301010803" pitchFamily="18" charset="0"/>
            </a:endParaRPr>
          </a:p>
        </p:txBody>
      </p:sp>
      <p:sp>
        <p:nvSpPr>
          <p:cNvPr id="3" name="Segnaposto contenuto 2">
            <a:extLst>
              <a:ext uri="{FF2B5EF4-FFF2-40B4-BE49-F238E27FC236}">
                <a16:creationId xmlns:a16="http://schemas.microsoft.com/office/drawing/2014/main" id="{3D2D4F51-7BA2-36B7-852F-33583B7F6AF7}"/>
              </a:ext>
            </a:extLst>
          </p:cNvPr>
          <p:cNvSpPr>
            <a:spLocks noGrp="1"/>
          </p:cNvSpPr>
          <p:nvPr>
            <p:ph idx="1"/>
          </p:nvPr>
        </p:nvSpPr>
        <p:spPr>
          <a:xfrm>
            <a:off x="1371600" y="1399032"/>
            <a:ext cx="10058400" cy="5193792"/>
          </a:xfrm>
        </p:spPr>
        <p:txBody>
          <a:bodyPr>
            <a:normAutofit fontScale="85000" lnSpcReduction="20000"/>
          </a:bodyPr>
          <a:lstStyle/>
          <a:p>
            <a:pPr marL="0" indent="0">
              <a:buNone/>
            </a:pPr>
            <a:endParaRPr lang="it-IT" sz="1400" dirty="0">
              <a:latin typeface="Garamond" panose="02020404030301010803" pitchFamily="18" charset="0"/>
            </a:endParaRPr>
          </a:p>
          <a:p>
            <a:pPr marL="0" indent="0">
              <a:spcBef>
                <a:spcPts val="0"/>
              </a:spcBef>
              <a:spcAft>
                <a:spcPts val="0"/>
              </a:spcAft>
              <a:buNone/>
            </a:pPr>
            <a:r>
              <a:rPr lang="it-IT" sz="2400" b="1" i="0" dirty="0">
                <a:solidFill>
                  <a:srgbClr val="3B3B3B"/>
                </a:solidFill>
                <a:effectLst/>
                <a:latin typeface="Garamond" panose="02020404030301010803" pitchFamily="18" charset="0"/>
              </a:rPr>
              <a:t>T.A.R. Lombardia, Milano, IV, 30 gennaio 2025, n. 296: </a:t>
            </a:r>
            <a:r>
              <a:rPr lang="it-IT" sz="2400" b="1" i="1" dirty="0">
                <a:solidFill>
                  <a:srgbClr val="3B3B3B"/>
                </a:solidFill>
                <a:effectLst/>
                <a:latin typeface="Garamond" panose="02020404030301010803" pitchFamily="18" charset="0"/>
              </a:rPr>
              <a:t> </a:t>
            </a:r>
            <a:r>
              <a:rPr lang="it-IT" sz="2400" b="0" dirty="0">
                <a:solidFill>
                  <a:srgbClr val="3B3B3B"/>
                </a:solidFill>
                <a:effectLst/>
                <a:latin typeface="Garamond" panose="02020404030301010803" pitchFamily="18" charset="0"/>
              </a:rPr>
              <a:t>è illegittimo il provvedimento di aggiudicazione che la stazione appaltante abbia assunto in assenza della previa verifica dell'equivalenza tra le tutele, normative ed economiche, previste dal CCNL indicato in gara come applicabile alle prestazioni oggetto di affidamento e quello effettivamente applicato dal concorrente. Nella fattispecie di cui è causa tale adempimento risulta del tutto omesso, non essendovi traccia dell’effettivo espletamento della verifica relativa al contenuto della dichiarazione di equivalenza resa dall’aggiudicatario. </a:t>
            </a:r>
          </a:p>
          <a:p>
            <a:pPr marL="0" indent="0">
              <a:spcBef>
                <a:spcPts val="0"/>
              </a:spcBef>
              <a:spcAft>
                <a:spcPts val="0"/>
              </a:spcAft>
              <a:buNone/>
            </a:pPr>
            <a:r>
              <a:rPr lang="it-IT" sz="2400" b="0" i="0" dirty="0">
                <a:solidFill>
                  <a:srgbClr val="000000"/>
                </a:solidFill>
                <a:effectLst/>
                <a:latin typeface="Garamond" panose="02020404030301010803" pitchFamily="18" charset="0"/>
              </a:rPr>
              <a:t>Pertanto, in disparte la fondatezza della lamentata carenza del requisito dell’equivalenza delle tutele tra il CCNL applicato dalla controinteressata e quello individuato dall’ente concedente (il cui vaglio è precluso a questo Giudice, trattandosi di potere amministrativo non ancora esercitato – v. art. 34, comma 2, </a:t>
            </a:r>
            <a:r>
              <a:rPr lang="it-IT" sz="2400" b="0" i="0" dirty="0" err="1">
                <a:solidFill>
                  <a:srgbClr val="000000"/>
                </a:solidFill>
                <a:effectLst/>
                <a:latin typeface="Garamond" panose="02020404030301010803" pitchFamily="18" charset="0"/>
              </a:rPr>
              <a:t>c.p.a</a:t>
            </a:r>
            <a:r>
              <a:rPr lang="it-IT" sz="2400" b="0" i="0" dirty="0">
                <a:solidFill>
                  <a:srgbClr val="000000"/>
                </a:solidFill>
                <a:effectLst/>
                <a:latin typeface="Garamond" panose="02020404030301010803" pitchFamily="18" charset="0"/>
              </a:rPr>
              <a:t>.), il motivo di ricorso in esame è fondato, nei termini sin qui precisati. L’Ente dovrà procedere all’esercizio del potere di verifica non ancora esercitato, alla luce dei rilievi contenuti nella presente sentenza.</a:t>
            </a:r>
          </a:p>
          <a:p>
            <a:pPr marL="0" indent="0" algn="ctr">
              <a:spcBef>
                <a:spcPts val="0"/>
              </a:spcBef>
              <a:spcAft>
                <a:spcPts val="0"/>
              </a:spcAft>
              <a:buNone/>
            </a:pPr>
            <a:r>
              <a:rPr lang="it-IT" sz="2400" dirty="0">
                <a:solidFill>
                  <a:srgbClr val="000000"/>
                </a:solidFill>
                <a:latin typeface="Garamond" panose="02020404030301010803" pitchFamily="18" charset="0"/>
              </a:rPr>
              <a:t>***</a:t>
            </a:r>
            <a:endParaRPr lang="it-IT" sz="2400" dirty="0">
              <a:solidFill>
                <a:srgbClr val="3B3B3B"/>
              </a:solidFill>
              <a:latin typeface="Garamond" panose="02020404030301010803" pitchFamily="18" charset="0"/>
            </a:endParaRPr>
          </a:p>
          <a:p>
            <a:pPr marL="0" indent="0">
              <a:buNone/>
            </a:pPr>
            <a:r>
              <a:rPr lang="it-IT" sz="2400" dirty="0">
                <a:solidFill>
                  <a:srgbClr val="3B3B3B"/>
                </a:solidFill>
                <a:latin typeface="Garamond" panose="02020404030301010803" pitchFamily="18" charset="0"/>
              </a:rPr>
              <a:t>Sebbene la controversia sia nata </a:t>
            </a:r>
            <a:r>
              <a:rPr lang="it-IT" sz="2400" i="1" dirty="0">
                <a:solidFill>
                  <a:srgbClr val="3B3B3B"/>
                </a:solidFill>
                <a:latin typeface="Garamond" panose="02020404030301010803" pitchFamily="18" charset="0"/>
              </a:rPr>
              <a:t>ante</a:t>
            </a:r>
            <a:r>
              <a:rPr lang="it-IT" sz="2400" dirty="0">
                <a:solidFill>
                  <a:srgbClr val="3B3B3B"/>
                </a:solidFill>
                <a:latin typeface="Garamond" panose="02020404030301010803" pitchFamily="18" charset="0"/>
              </a:rPr>
              <a:t> correttivo, il T.A.R. ne ha richiamato i contenuti, concludendo:</a:t>
            </a:r>
          </a:p>
          <a:p>
            <a:pPr marL="0" indent="0">
              <a:buNone/>
            </a:pPr>
            <a:r>
              <a:rPr lang="it-IT" sz="2400" dirty="0">
                <a:latin typeface="Garamond" panose="02020404030301010803" pitchFamily="18" charset="0"/>
              </a:rPr>
              <a:t>Le disposizioni da ultimo richiamate - ancorché non operanti alla data di svolgimento della procedura evidenziale in esame - confermano (e precisano) quanto già previsto dal previgente art. 11, comma 4, </a:t>
            </a:r>
            <a:r>
              <a:rPr lang="it-IT" sz="2400" dirty="0" err="1">
                <a:latin typeface="Garamond" panose="02020404030301010803" pitchFamily="18" charset="0"/>
              </a:rPr>
              <a:t>D.Lgs.</a:t>
            </a:r>
            <a:r>
              <a:rPr lang="it-IT" sz="2400" dirty="0">
                <a:latin typeface="Garamond" panose="02020404030301010803" pitchFamily="18" charset="0"/>
              </a:rPr>
              <a:t> 36/2023, ossia come la determinazione di affidamento/aggiudicazione debba necessariamente essere preceduta dalla verifica della dichiarazione di equivalenza, la quale assume, pertanto, carattere obbligatorio.</a:t>
            </a:r>
          </a:p>
        </p:txBody>
      </p:sp>
      <p:sp>
        <p:nvSpPr>
          <p:cNvPr id="5" name="Segnaposto numero diapositiva 4">
            <a:extLst>
              <a:ext uri="{FF2B5EF4-FFF2-40B4-BE49-F238E27FC236}">
                <a16:creationId xmlns:a16="http://schemas.microsoft.com/office/drawing/2014/main" id="{0763F6D0-F5A0-9040-FA6B-6164E871C96C}"/>
              </a:ext>
            </a:extLst>
          </p:cNvPr>
          <p:cNvSpPr>
            <a:spLocks noGrp="1"/>
          </p:cNvSpPr>
          <p:nvPr>
            <p:ph type="sldNum" sz="quarter" idx="12"/>
          </p:nvPr>
        </p:nvSpPr>
        <p:spPr/>
        <p:txBody>
          <a:bodyPr/>
          <a:lstStyle/>
          <a:p>
            <a:fld id="{69E57DC2-970A-4B3E-BB1C-7A09969E49DF}" type="slidenum">
              <a:rPr lang="en-US" smtClean="0"/>
              <a:t>32</a:t>
            </a:fld>
            <a:endParaRPr lang="en-US" dirty="0"/>
          </a:p>
        </p:txBody>
      </p:sp>
    </p:spTree>
    <p:extLst>
      <p:ext uri="{BB962C8B-B14F-4D97-AF65-F5344CB8AC3E}">
        <p14:creationId xmlns:p14="http://schemas.microsoft.com/office/powerpoint/2010/main" val="11049090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E3ADF4-525C-9ECD-51EA-EC91CF9EF6A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743B0CD-8298-1BF5-CE35-56A7AF8CAD91}"/>
              </a:ext>
            </a:extLst>
          </p:cNvPr>
          <p:cNvSpPr>
            <a:spLocks noGrp="1"/>
          </p:cNvSpPr>
          <p:nvPr>
            <p:ph type="title"/>
          </p:nvPr>
        </p:nvSpPr>
        <p:spPr>
          <a:xfrm>
            <a:off x="1371600" y="685800"/>
            <a:ext cx="9601200" cy="713232"/>
          </a:xfrm>
        </p:spPr>
        <p:txBody>
          <a:bodyPr>
            <a:normAutofit fontScale="90000"/>
          </a:bodyPr>
          <a:lstStyle/>
          <a:p>
            <a:r>
              <a:rPr lang="it-IT" sz="2400" b="1" dirty="0">
                <a:solidFill>
                  <a:schemeClr val="accent2">
                    <a:lumMod val="50000"/>
                  </a:schemeClr>
                </a:solidFill>
                <a:latin typeface="Garamond" panose="02020404030301010803" pitchFamily="18" charset="0"/>
              </a:rPr>
              <a:t>Indicazione di un diverso contratto - l’obbligatorietà della verifica </a:t>
            </a:r>
            <a:br>
              <a:rPr lang="it-IT" sz="2400" b="1" dirty="0">
                <a:solidFill>
                  <a:schemeClr val="accent2">
                    <a:lumMod val="50000"/>
                  </a:schemeClr>
                </a:solidFill>
                <a:latin typeface="Garamond" panose="02020404030301010803" pitchFamily="18" charset="0"/>
              </a:rPr>
            </a:br>
            <a:endParaRPr lang="it-IT" sz="2400" b="1" i="1" dirty="0">
              <a:solidFill>
                <a:schemeClr val="accent2">
                  <a:lumMod val="50000"/>
                </a:schemeClr>
              </a:solidFill>
              <a:latin typeface="Garamond" panose="02020404030301010803" pitchFamily="18" charset="0"/>
            </a:endParaRPr>
          </a:p>
        </p:txBody>
      </p:sp>
      <p:sp>
        <p:nvSpPr>
          <p:cNvPr id="3" name="Segnaposto contenuto 2">
            <a:extLst>
              <a:ext uri="{FF2B5EF4-FFF2-40B4-BE49-F238E27FC236}">
                <a16:creationId xmlns:a16="http://schemas.microsoft.com/office/drawing/2014/main" id="{ED8033A5-4FA4-CC5A-C46E-F585AD4E6FA0}"/>
              </a:ext>
            </a:extLst>
          </p:cNvPr>
          <p:cNvSpPr>
            <a:spLocks noGrp="1"/>
          </p:cNvSpPr>
          <p:nvPr>
            <p:ph idx="1"/>
          </p:nvPr>
        </p:nvSpPr>
        <p:spPr>
          <a:xfrm>
            <a:off x="1371600" y="1399032"/>
            <a:ext cx="10058400" cy="5193792"/>
          </a:xfrm>
        </p:spPr>
        <p:txBody>
          <a:bodyPr>
            <a:normAutofit lnSpcReduction="10000"/>
          </a:bodyPr>
          <a:lstStyle/>
          <a:p>
            <a:pPr marL="0" indent="0">
              <a:buNone/>
            </a:pPr>
            <a:endParaRPr lang="it-IT" sz="1400" dirty="0">
              <a:latin typeface="Garamond" panose="02020404030301010803" pitchFamily="18" charset="0"/>
            </a:endParaRPr>
          </a:p>
          <a:p>
            <a:pPr marL="0" indent="0">
              <a:spcBef>
                <a:spcPts val="0"/>
              </a:spcBef>
              <a:spcAft>
                <a:spcPts val="0"/>
              </a:spcAft>
              <a:buNone/>
            </a:pPr>
            <a:r>
              <a:rPr lang="it-IT" sz="2400" i="0" dirty="0">
                <a:solidFill>
                  <a:srgbClr val="3B3B3B"/>
                </a:solidFill>
                <a:effectLst/>
                <a:latin typeface="Garamond" panose="02020404030301010803" pitchFamily="18" charset="0"/>
              </a:rPr>
              <a:t>Anche</a:t>
            </a:r>
            <a:r>
              <a:rPr lang="it-IT" sz="2400" b="1" i="0" dirty="0">
                <a:solidFill>
                  <a:srgbClr val="3B3B3B"/>
                </a:solidFill>
                <a:effectLst/>
                <a:latin typeface="Garamond" panose="02020404030301010803" pitchFamily="18" charset="0"/>
              </a:rPr>
              <a:t> </a:t>
            </a:r>
          </a:p>
          <a:p>
            <a:pPr marL="0" indent="0">
              <a:spcBef>
                <a:spcPts val="0"/>
              </a:spcBef>
              <a:spcAft>
                <a:spcPts val="0"/>
              </a:spcAft>
              <a:buNone/>
            </a:pPr>
            <a:r>
              <a:rPr lang="it-IT" sz="2400" b="1" i="0" dirty="0">
                <a:solidFill>
                  <a:srgbClr val="3B3B3B"/>
                </a:solidFill>
                <a:effectLst/>
                <a:latin typeface="Garamond" panose="02020404030301010803" pitchFamily="18" charset="0"/>
              </a:rPr>
              <a:t>T.A.R. Sicilia, Catania, I, 24 aprile 2025, n. 1335: </a:t>
            </a:r>
            <a:r>
              <a:rPr lang="it-IT" sz="2400" b="1" i="1" dirty="0">
                <a:solidFill>
                  <a:srgbClr val="3B3B3B"/>
                </a:solidFill>
                <a:effectLst/>
                <a:latin typeface="Garamond" panose="02020404030301010803" pitchFamily="18" charset="0"/>
              </a:rPr>
              <a:t> </a:t>
            </a:r>
            <a:r>
              <a:rPr lang="it-IT" sz="2400" b="0" dirty="0">
                <a:solidFill>
                  <a:srgbClr val="3B3B3B"/>
                </a:solidFill>
                <a:effectLst/>
                <a:latin typeface="Garamond" panose="02020404030301010803" pitchFamily="18" charset="0"/>
              </a:rPr>
              <a:t>non è dubitabile che l’operatore economico ben possa indicare un CCNL diverso rispetto a quello precisato negli atti di gara, salvo comunque dichiarare l’equivalenza delle tutele, che deve essere verificata dall’Amministrazione (adempimenti, si ribadisce, non riscontrabili nella vicenda in esame).</a:t>
            </a:r>
          </a:p>
          <a:p>
            <a:pPr marL="0" indent="0">
              <a:spcBef>
                <a:spcPts val="0"/>
              </a:spcBef>
              <a:spcAft>
                <a:spcPts val="0"/>
              </a:spcAft>
              <a:buNone/>
            </a:pPr>
            <a:r>
              <a:rPr lang="it-IT" sz="2400" b="0" i="0" dirty="0">
                <a:solidFill>
                  <a:srgbClr val="000000"/>
                </a:solidFill>
                <a:effectLst/>
                <a:latin typeface="Garamond" panose="02020404030301010803" pitchFamily="18" charset="0"/>
              </a:rPr>
              <a:t>La verifica dell’equivalenza non può essere effettuata in sede processuale, ostandovi l’art. 34, comma 2, cod. proc. </a:t>
            </a:r>
            <a:r>
              <a:rPr lang="it-IT" sz="2400" b="0" i="0" dirty="0" err="1">
                <a:solidFill>
                  <a:srgbClr val="000000"/>
                </a:solidFill>
                <a:effectLst/>
                <a:latin typeface="Garamond" panose="02020404030301010803" pitchFamily="18" charset="0"/>
              </a:rPr>
              <a:t>amm</a:t>
            </a:r>
            <a:r>
              <a:rPr lang="it-IT" sz="2400" b="0" i="0" dirty="0">
                <a:solidFill>
                  <a:srgbClr val="000000"/>
                </a:solidFill>
                <a:effectLst/>
                <a:latin typeface="Garamond" panose="02020404030301010803" pitchFamily="18" charset="0"/>
              </a:rPr>
              <a:t>.</a:t>
            </a:r>
            <a:endParaRPr lang="it-IT" sz="2400" b="0" dirty="0">
              <a:solidFill>
                <a:srgbClr val="3B3B3B"/>
              </a:solidFill>
              <a:effectLst/>
              <a:latin typeface="Garamond" panose="02020404030301010803" pitchFamily="18" charset="0"/>
            </a:endParaRPr>
          </a:p>
          <a:p>
            <a:pPr marL="0" indent="0">
              <a:spcBef>
                <a:spcPts val="0"/>
              </a:spcBef>
              <a:spcAft>
                <a:spcPts val="0"/>
              </a:spcAft>
              <a:buNone/>
            </a:pPr>
            <a:r>
              <a:rPr lang="it-IT" sz="2400" dirty="0">
                <a:solidFill>
                  <a:srgbClr val="3B3B3B"/>
                </a:solidFill>
                <a:latin typeface="Garamond" panose="02020404030301010803" pitchFamily="18" charset="0"/>
              </a:rPr>
              <a:t>Il</a:t>
            </a:r>
            <a:r>
              <a:rPr lang="it-IT" sz="2400" b="0" dirty="0">
                <a:solidFill>
                  <a:srgbClr val="3B3B3B"/>
                </a:solidFill>
                <a:effectLst/>
                <a:latin typeface="Garamond" panose="02020404030301010803" pitchFamily="18" charset="0"/>
              </a:rPr>
              <a:t> Collegio rileva che la </a:t>
            </a:r>
            <a:r>
              <a:rPr lang="it-IT" sz="2400" b="0" i="1" dirty="0" err="1">
                <a:solidFill>
                  <a:srgbClr val="3B3B3B"/>
                </a:solidFill>
                <a:effectLst/>
                <a:latin typeface="Garamond" panose="02020404030301010803" pitchFamily="18" charset="0"/>
              </a:rPr>
              <a:t>lex</a:t>
            </a:r>
            <a:r>
              <a:rPr lang="it-IT" sz="2400" b="0" i="1" dirty="0">
                <a:solidFill>
                  <a:srgbClr val="3B3B3B"/>
                </a:solidFill>
                <a:effectLst/>
                <a:latin typeface="Garamond" panose="02020404030301010803" pitchFamily="18" charset="0"/>
              </a:rPr>
              <a:t> </a:t>
            </a:r>
            <a:r>
              <a:rPr lang="it-IT" sz="2400" b="0" i="1" dirty="0" err="1">
                <a:solidFill>
                  <a:srgbClr val="3B3B3B"/>
                </a:solidFill>
                <a:effectLst/>
                <a:latin typeface="Garamond" panose="02020404030301010803" pitchFamily="18" charset="0"/>
              </a:rPr>
              <a:t>specialis</a:t>
            </a:r>
            <a:r>
              <a:rPr lang="it-IT" sz="2400" b="0" i="1" dirty="0">
                <a:solidFill>
                  <a:srgbClr val="3B3B3B"/>
                </a:solidFill>
                <a:effectLst/>
                <a:latin typeface="Garamond" panose="02020404030301010803" pitchFamily="18" charset="0"/>
              </a:rPr>
              <a:t> </a:t>
            </a:r>
            <a:r>
              <a:rPr lang="it-IT" sz="2400" b="0" dirty="0">
                <a:solidFill>
                  <a:srgbClr val="3B3B3B"/>
                </a:solidFill>
                <a:effectLst/>
                <a:latin typeface="Garamond" panose="02020404030301010803" pitchFamily="18" charset="0"/>
              </a:rPr>
              <a:t>non prevedeva l’inserimento della dichiarazione di equivalenza nell’ambito dell’offerta, con la conseguenza che - ai sensi dell’art. 11, comma 4, del decreto legislativo 31 marzo 2023, n. 36 - l’Amministrazione procedente avrebbe dovuto acquisire dall’operatore economico controinteressato la dichiarazione di equivalenza in questione e, quindi, procedere alle verifiche del caso: essendo mancati i detti snodi procedimentali e valutativi il motivo in esame si presta ad essere accolto nei termini anzidetti.</a:t>
            </a:r>
            <a:endParaRPr lang="it-IT" sz="2400" dirty="0">
              <a:latin typeface="Garamond" panose="02020404030301010803" pitchFamily="18" charset="0"/>
            </a:endParaRPr>
          </a:p>
        </p:txBody>
      </p:sp>
      <p:sp>
        <p:nvSpPr>
          <p:cNvPr id="5" name="Segnaposto numero diapositiva 4">
            <a:extLst>
              <a:ext uri="{FF2B5EF4-FFF2-40B4-BE49-F238E27FC236}">
                <a16:creationId xmlns:a16="http://schemas.microsoft.com/office/drawing/2014/main" id="{D6FF7516-144F-A84B-0A4F-21C61F1FC1D4}"/>
              </a:ext>
            </a:extLst>
          </p:cNvPr>
          <p:cNvSpPr>
            <a:spLocks noGrp="1"/>
          </p:cNvSpPr>
          <p:nvPr>
            <p:ph type="sldNum" sz="quarter" idx="12"/>
          </p:nvPr>
        </p:nvSpPr>
        <p:spPr/>
        <p:txBody>
          <a:bodyPr/>
          <a:lstStyle/>
          <a:p>
            <a:fld id="{69E57DC2-970A-4B3E-BB1C-7A09969E49DF}" type="slidenum">
              <a:rPr lang="en-US" smtClean="0"/>
              <a:t>33</a:t>
            </a:fld>
            <a:endParaRPr lang="en-US" dirty="0"/>
          </a:p>
        </p:txBody>
      </p:sp>
    </p:spTree>
    <p:extLst>
      <p:ext uri="{BB962C8B-B14F-4D97-AF65-F5344CB8AC3E}">
        <p14:creationId xmlns:p14="http://schemas.microsoft.com/office/powerpoint/2010/main" val="3797029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3AC76E-3997-421C-21EB-C6D8898AFB2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955E862-8BA4-1210-172E-60EBF97DA71F}"/>
              </a:ext>
            </a:extLst>
          </p:cNvPr>
          <p:cNvSpPr>
            <a:spLocks noGrp="1"/>
          </p:cNvSpPr>
          <p:nvPr>
            <p:ph type="title"/>
          </p:nvPr>
        </p:nvSpPr>
        <p:spPr>
          <a:xfrm>
            <a:off x="1371600" y="685800"/>
            <a:ext cx="9601200" cy="442913"/>
          </a:xfrm>
        </p:spPr>
        <p:txBody>
          <a:bodyPr>
            <a:normAutofit fontScale="90000"/>
          </a:bodyPr>
          <a:lstStyle/>
          <a:p>
            <a:r>
              <a:rPr lang="it-IT" sz="2400" b="1" dirty="0">
                <a:solidFill>
                  <a:schemeClr val="accent2">
                    <a:lumMod val="50000"/>
                  </a:schemeClr>
                </a:solidFill>
                <a:latin typeface="Garamond" panose="02020404030301010803" pitchFamily="18" charset="0"/>
              </a:rPr>
              <a:t>La natura della valutazione di equivalenza delle tutele (o di non equivalenza)</a:t>
            </a:r>
            <a:endParaRPr lang="it-IT" sz="2400" b="1" i="1" dirty="0">
              <a:solidFill>
                <a:schemeClr val="accent2">
                  <a:lumMod val="50000"/>
                </a:schemeClr>
              </a:solidFill>
              <a:latin typeface="Garamond" panose="02020404030301010803" pitchFamily="18" charset="0"/>
            </a:endParaRPr>
          </a:p>
        </p:txBody>
      </p:sp>
      <p:sp>
        <p:nvSpPr>
          <p:cNvPr id="3" name="Segnaposto contenuto 2">
            <a:extLst>
              <a:ext uri="{FF2B5EF4-FFF2-40B4-BE49-F238E27FC236}">
                <a16:creationId xmlns:a16="http://schemas.microsoft.com/office/drawing/2014/main" id="{C8C177CB-FEE4-3CBE-EA59-B64AE62B66A4}"/>
              </a:ext>
            </a:extLst>
          </p:cNvPr>
          <p:cNvSpPr>
            <a:spLocks noGrp="1"/>
          </p:cNvSpPr>
          <p:nvPr>
            <p:ph idx="1"/>
          </p:nvPr>
        </p:nvSpPr>
        <p:spPr>
          <a:xfrm>
            <a:off x="1371600" y="1128713"/>
            <a:ext cx="10058400" cy="5543550"/>
          </a:xfrm>
        </p:spPr>
        <p:txBody>
          <a:bodyPr>
            <a:normAutofit/>
          </a:bodyPr>
          <a:lstStyle/>
          <a:p>
            <a:pPr marL="0" indent="0">
              <a:buNone/>
            </a:pPr>
            <a:endParaRPr lang="it-IT" sz="800" dirty="0"/>
          </a:p>
          <a:p>
            <a:pPr marL="0" indent="0">
              <a:buNone/>
            </a:pPr>
            <a:r>
              <a:rPr lang="nb-NO" b="1" dirty="0">
                <a:latin typeface="Garamond" panose="02020404030301010803" pitchFamily="18" charset="0"/>
              </a:rPr>
              <a:t>Tar Piemonte, 18 aprile 2025, n. 689</a:t>
            </a:r>
          </a:p>
          <a:p>
            <a:pPr marL="0" indent="0">
              <a:buNone/>
            </a:pPr>
            <a:r>
              <a:rPr lang="it-IT" dirty="0"/>
              <a:t>… </a:t>
            </a:r>
            <a:r>
              <a:rPr lang="it-IT" dirty="0">
                <a:latin typeface="Garamond" panose="02020404030301010803" pitchFamily="18" charset="0"/>
              </a:rPr>
              <a:t>la determinazione espulsiva si fonda sulla riscontrata non equivalenza delle tutele accordate dal contratto collettivo “</a:t>
            </a:r>
            <a:r>
              <a:rPr lang="it-IT" dirty="0" err="1">
                <a:latin typeface="Garamond" panose="02020404030301010803" pitchFamily="18" charset="0"/>
              </a:rPr>
              <a:t>Aninsei</a:t>
            </a:r>
            <a:r>
              <a:rPr lang="it-IT" dirty="0">
                <a:latin typeface="Garamond" panose="02020404030301010803" pitchFamily="18" charset="0"/>
              </a:rPr>
              <a:t>” applicato dall’operatore economico ricorrente rispetto a quelle garantite dall’accordo “Cooperative Sociali” indicato dalla </a:t>
            </a:r>
            <a:r>
              <a:rPr lang="it-IT" i="1" dirty="0" err="1">
                <a:latin typeface="Garamond" panose="02020404030301010803" pitchFamily="18" charset="0"/>
              </a:rPr>
              <a:t>lex</a:t>
            </a:r>
            <a:r>
              <a:rPr lang="it-IT" i="1" dirty="0">
                <a:latin typeface="Garamond" panose="02020404030301010803" pitchFamily="18" charset="0"/>
              </a:rPr>
              <a:t> </a:t>
            </a:r>
            <a:r>
              <a:rPr lang="it-IT" i="1" dirty="0" err="1">
                <a:latin typeface="Garamond" panose="02020404030301010803" pitchFamily="18" charset="0"/>
              </a:rPr>
              <a:t>specialis</a:t>
            </a:r>
            <a:r>
              <a:rPr lang="it-IT" i="1" dirty="0">
                <a:latin typeface="Garamond" panose="02020404030301010803" pitchFamily="18" charset="0"/>
              </a:rPr>
              <a:t> </a:t>
            </a:r>
            <a:r>
              <a:rPr lang="it-IT" dirty="0">
                <a:latin typeface="Garamond" panose="02020404030301010803" pitchFamily="18" charset="0"/>
              </a:rPr>
              <a:t>di gara, risultando le prime, all’esito delle valutazioni compiute dall’amministrazione, deteriori sia nel trattamento economico che in quello normativo. Poiché tale riscontro è positivamente accertato sia assumendo a parametro il contratto “</a:t>
            </a:r>
            <a:r>
              <a:rPr lang="it-IT" dirty="0" err="1">
                <a:latin typeface="Garamond" panose="02020404030301010803" pitchFamily="18" charset="0"/>
              </a:rPr>
              <a:t>Aninsei</a:t>
            </a:r>
            <a:r>
              <a:rPr lang="it-IT" dirty="0">
                <a:latin typeface="Garamond" panose="02020404030301010803" pitchFamily="18" charset="0"/>
              </a:rPr>
              <a:t>” sottoscritto nell’anno 2022 sia quello perfezionato nell’anno 2024, il provvedimento amministrativo impugnato, richiamando per </a:t>
            </a:r>
            <a:r>
              <a:rPr lang="it-IT" i="1" dirty="0" err="1">
                <a:latin typeface="Garamond" panose="02020404030301010803" pitchFamily="18" charset="0"/>
              </a:rPr>
              <a:t>relationem</a:t>
            </a:r>
            <a:r>
              <a:rPr lang="it-IT" dirty="0">
                <a:latin typeface="Garamond" panose="02020404030301010803" pitchFamily="18" charset="0"/>
              </a:rPr>
              <a:t> il “verbale in. 5 della Commissione giudicatrice”, non contesta espressamente al concorrente di aver modificato in sede di chiarimenti la propria offerta economica, lasciando tale rilievo al di fuori della relativa, esternata </a:t>
            </a:r>
            <a:r>
              <a:rPr lang="it-IT" i="1" dirty="0">
                <a:latin typeface="Garamond" panose="02020404030301010803" pitchFamily="18" charset="0"/>
              </a:rPr>
              <a:t>ratio </a:t>
            </a:r>
            <a:r>
              <a:rPr lang="it-IT" i="1" dirty="0" err="1">
                <a:latin typeface="Garamond" panose="02020404030301010803" pitchFamily="18" charset="0"/>
              </a:rPr>
              <a:t>decidendi</a:t>
            </a:r>
            <a:r>
              <a:rPr lang="it-IT" dirty="0">
                <a:latin typeface="Garamond" panose="02020404030301010803" pitchFamily="18" charset="0"/>
              </a:rPr>
              <a:t>. … </a:t>
            </a:r>
            <a:r>
              <a:rPr lang="it-IT" u="sng" dirty="0">
                <a:latin typeface="Garamond" panose="02020404030301010803" pitchFamily="18" charset="0"/>
              </a:rPr>
              <a:t>Tanto premesso, la valutazione in questione, al pari dello scrutinio di anomalia dell’offerta, costituisce espressione della </a:t>
            </a:r>
            <a:r>
              <a:rPr lang="it-IT" b="1" u="sng" dirty="0">
                <a:latin typeface="Garamond" panose="02020404030301010803" pitchFamily="18" charset="0"/>
              </a:rPr>
              <a:t>discrezionalità tecnica </a:t>
            </a:r>
            <a:r>
              <a:rPr lang="it-IT" u="sng" dirty="0">
                <a:latin typeface="Garamond" panose="02020404030301010803" pitchFamily="18" charset="0"/>
              </a:rPr>
              <a:t>di cui l’amministrazione è titolare nella cura del pubblico interesse affidatole dalla legge e, come tale, sfugge al sindacato di legittimità del giudice amministrativo, salvo che non sia manifestamente affetta da illogicità, arbitrarietà, irragionevolezza, irrazionalità o travisamento dei fatti, </a:t>
            </a:r>
            <a:r>
              <a:rPr lang="it-IT" dirty="0">
                <a:latin typeface="Garamond" panose="02020404030301010803" pitchFamily="18" charset="0"/>
              </a:rPr>
              <a:t>non sussistenti nel caso di specie …</a:t>
            </a:r>
          </a:p>
        </p:txBody>
      </p:sp>
      <p:sp>
        <p:nvSpPr>
          <p:cNvPr id="5" name="Segnaposto numero diapositiva 4">
            <a:extLst>
              <a:ext uri="{FF2B5EF4-FFF2-40B4-BE49-F238E27FC236}">
                <a16:creationId xmlns:a16="http://schemas.microsoft.com/office/drawing/2014/main" id="{B467E722-C159-8531-6248-D75DF4DC768E}"/>
              </a:ext>
            </a:extLst>
          </p:cNvPr>
          <p:cNvSpPr>
            <a:spLocks noGrp="1"/>
          </p:cNvSpPr>
          <p:nvPr>
            <p:ph type="sldNum" sz="quarter" idx="12"/>
          </p:nvPr>
        </p:nvSpPr>
        <p:spPr/>
        <p:txBody>
          <a:bodyPr/>
          <a:lstStyle/>
          <a:p>
            <a:fld id="{69E57DC2-970A-4B3E-BB1C-7A09969E49DF}" type="slidenum">
              <a:rPr lang="en-US" smtClean="0"/>
              <a:t>34</a:t>
            </a:fld>
            <a:endParaRPr lang="en-US" dirty="0"/>
          </a:p>
        </p:txBody>
      </p:sp>
    </p:spTree>
    <p:extLst>
      <p:ext uri="{BB962C8B-B14F-4D97-AF65-F5344CB8AC3E}">
        <p14:creationId xmlns:p14="http://schemas.microsoft.com/office/powerpoint/2010/main" val="27595314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3FD31-E959-D003-AFD9-5E23DB51381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04A4988-776F-0023-3F41-655D006890A0}"/>
              </a:ext>
            </a:extLst>
          </p:cNvPr>
          <p:cNvSpPr>
            <a:spLocks noGrp="1"/>
          </p:cNvSpPr>
          <p:nvPr>
            <p:ph type="title"/>
          </p:nvPr>
        </p:nvSpPr>
        <p:spPr>
          <a:xfrm>
            <a:off x="1371600" y="685800"/>
            <a:ext cx="9601200" cy="393192"/>
          </a:xfrm>
        </p:spPr>
        <p:txBody>
          <a:bodyPr>
            <a:noAutofit/>
          </a:bodyPr>
          <a:lstStyle/>
          <a:p>
            <a:br>
              <a:rPr lang="it-IT" sz="2400" b="1" dirty="0"/>
            </a:br>
            <a:br>
              <a:rPr lang="it-IT" sz="2400" b="1" dirty="0"/>
            </a:br>
            <a:endParaRPr lang="it-IT" sz="2400" b="1" dirty="0"/>
          </a:p>
        </p:txBody>
      </p:sp>
      <p:sp>
        <p:nvSpPr>
          <p:cNvPr id="3" name="Segnaposto contenuto 2">
            <a:extLst>
              <a:ext uri="{FF2B5EF4-FFF2-40B4-BE49-F238E27FC236}">
                <a16:creationId xmlns:a16="http://schemas.microsoft.com/office/drawing/2014/main" id="{2CEEF9A4-ED10-2D79-AEC1-CC783B0D7B3F}"/>
              </a:ext>
            </a:extLst>
          </p:cNvPr>
          <p:cNvSpPr>
            <a:spLocks noGrp="1"/>
          </p:cNvSpPr>
          <p:nvPr>
            <p:ph idx="1"/>
          </p:nvPr>
        </p:nvSpPr>
        <p:spPr>
          <a:xfrm>
            <a:off x="1371600" y="1078992"/>
            <a:ext cx="9601200" cy="5458968"/>
          </a:xfrm>
        </p:spPr>
        <p:txBody>
          <a:bodyPr>
            <a:normAutofit/>
          </a:bodyPr>
          <a:lstStyle/>
          <a:p>
            <a:pPr marL="0" indent="0">
              <a:buNone/>
            </a:pPr>
            <a:endParaRPr lang="it-IT" dirty="0"/>
          </a:p>
          <a:p>
            <a:pPr marL="0" indent="0">
              <a:buNone/>
            </a:pPr>
            <a:endParaRPr lang="it-IT" dirty="0"/>
          </a:p>
          <a:p>
            <a:pPr marL="0" indent="0" algn="ctr">
              <a:buNone/>
            </a:pPr>
            <a:r>
              <a:rPr lang="it-IT" sz="2400" b="1" dirty="0">
                <a:latin typeface="Garamond" panose="02020404030301010803" pitchFamily="18" charset="0"/>
              </a:rPr>
              <a:t>Grazie per l’attenzione </a:t>
            </a:r>
          </a:p>
        </p:txBody>
      </p:sp>
      <p:sp>
        <p:nvSpPr>
          <p:cNvPr id="5" name="Segnaposto numero diapositiva 4">
            <a:extLst>
              <a:ext uri="{FF2B5EF4-FFF2-40B4-BE49-F238E27FC236}">
                <a16:creationId xmlns:a16="http://schemas.microsoft.com/office/drawing/2014/main" id="{B37A0B73-F5B6-FA1E-0D92-8D9D9FF24D0B}"/>
              </a:ext>
            </a:extLst>
          </p:cNvPr>
          <p:cNvSpPr>
            <a:spLocks noGrp="1"/>
          </p:cNvSpPr>
          <p:nvPr>
            <p:ph type="sldNum" sz="quarter" idx="12"/>
          </p:nvPr>
        </p:nvSpPr>
        <p:spPr/>
        <p:txBody>
          <a:bodyPr/>
          <a:lstStyle/>
          <a:p>
            <a:fld id="{69E57DC2-970A-4B3E-BB1C-7A09969E49DF}" type="slidenum">
              <a:rPr lang="en-US" smtClean="0"/>
              <a:t>35</a:t>
            </a:fld>
            <a:endParaRPr lang="en-US" dirty="0"/>
          </a:p>
        </p:txBody>
      </p:sp>
    </p:spTree>
    <p:extLst>
      <p:ext uri="{BB962C8B-B14F-4D97-AF65-F5344CB8AC3E}">
        <p14:creationId xmlns:p14="http://schemas.microsoft.com/office/powerpoint/2010/main" val="2531130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886303-9EED-5B1A-9F89-91EA6D4BA91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FBF512C-E3D2-7DFA-C2F9-8C3BFF80DA01}"/>
              </a:ext>
            </a:extLst>
          </p:cNvPr>
          <p:cNvSpPr>
            <a:spLocks noGrp="1"/>
          </p:cNvSpPr>
          <p:nvPr>
            <p:ph type="title"/>
          </p:nvPr>
        </p:nvSpPr>
        <p:spPr>
          <a:xfrm>
            <a:off x="1295400" y="300788"/>
            <a:ext cx="9601200" cy="532929"/>
          </a:xfrm>
        </p:spPr>
        <p:txBody>
          <a:bodyPr>
            <a:normAutofit fontScale="90000"/>
          </a:bodyPr>
          <a:lstStyle/>
          <a:p>
            <a:r>
              <a:rPr lang="it-IT" sz="3600" dirty="0">
                <a:solidFill>
                  <a:schemeClr val="accent2">
                    <a:lumMod val="50000"/>
                  </a:schemeClr>
                </a:solidFill>
                <a:latin typeface="Garamond" panose="02020404030301010803" pitchFamily="18" charset="0"/>
              </a:rPr>
              <a:t>Le finalità</a:t>
            </a:r>
          </a:p>
        </p:txBody>
      </p:sp>
      <p:sp>
        <p:nvSpPr>
          <p:cNvPr id="3" name="Segnaposto contenuto 2">
            <a:extLst>
              <a:ext uri="{FF2B5EF4-FFF2-40B4-BE49-F238E27FC236}">
                <a16:creationId xmlns:a16="http://schemas.microsoft.com/office/drawing/2014/main" id="{1FD7D466-645A-66F3-889F-5270B21013E5}"/>
              </a:ext>
            </a:extLst>
          </p:cNvPr>
          <p:cNvSpPr>
            <a:spLocks noGrp="1"/>
          </p:cNvSpPr>
          <p:nvPr>
            <p:ph idx="1"/>
          </p:nvPr>
        </p:nvSpPr>
        <p:spPr>
          <a:xfrm>
            <a:off x="1371600" y="833718"/>
            <a:ext cx="9601200" cy="5619667"/>
          </a:xfrm>
        </p:spPr>
        <p:txBody>
          <a:bodyPr>
            <a:noAutofit/>
          </a:bodyPr>
          <a:lstStyle/>
          <a:p>
            <a:pPr marL="0" indent="0" algn="just" fontAlgn="base">
              <a:spcAft>
                <a:spcPts val="1800"/>
              </a:spcAft>
              <a:buNone/>
            </a:pPr>
            <a:r>
              <a:rPr lang="it-IT" sz="2400" dirty="0">
                <a:solidFill>
                  <a:srgbClr val="2B2B2B"/>
                </a:solidFill>
                <a:latin typeface="Garamond" panose="02020404030301010803" pitchFamily="18" charset="0"/>
              </a:rPr>
              <a:t>dalla relazione al codice (art. 11)</a:t>
            </a:r>
          </a:p>
          <a:p>
            <a:pPr indent="0">
              <a:lnSpc>
                <a:spcPct val="107000"/>
              </a:lnSpc>
              <a:spcAft>
                <a:spcPts val="800"/>
              </a:spcAft>
              <a:buNone/>
            </a:pPr>
            <a:r>
              <a:rPr lang="it-IT" sz="2800" kern="100" dirty="0">
                <a:effectLst/>
                <a:latin typeface="Garamond" panose="02020404030301010803" pitchFamily="18" charset="0"/>
                <a:ea typeface="Aptos" panose="020B0004020202020204" pitchFamily="34" charset="0"/>
                <a:cs typeface="Times New Roman" panose="02020603050405020304" pitchFamily="18" charset="0"/>
              </a:rPr>
              <a:t>L’art. 11 </a:t>
            </a:r>
            <a:r>
              <a:rPr lang="it-IT" sz="2800" i="1" kern="100" dirty="0">
                <a:effectLst/>
                <a:latin typeface="Garamond" panose="02020404030301010803" pitchFamily="18" charset="0"/>
                <a:ea typeface="Aptos" panose="020B0004020202020204" pitchFamily="34" charset="0"/>
                <a:cs typeface="Times New Roman" panose="02020603050405020304" pitchFamily="18" charset="0"/>
              </a:rPr>
              <a:t>… non pare in contrasto con l’</a:t>
            </a:r>
            <a:r>
              <a:rPr lang="it-IT" sz="2800" i="1" kern="100" dirty="0">
                <a:latin typeface="Garamond" panose="02020404030301010803" pitchFamily="18" charset="0"/>
                <a:ea typeface="Aptos" panose="020B0004020202020204" pitchFamily="34" charset="0"/>
                <a:cs typeface="Times New Roman" panose="02020603050405020304" pitchFamily="18" charset="0"/>
              </a:rPr>
              <a:t>art. </a:t>
            </a:r>
            <a:r>
              <a:rPr lang="it-IT" sz="2800" i="1" kern="100" dirty="0">
                <a:effectLst/>
                <a:latin typeface="Garamond" panose="02020404030301010803" pitchFamily="18" charset="0"/>
                <a:ea typeface="Aptos" panose="020B0004020202020204" pitchFamily="34" charset="0"/>
                <a:cs typeface="Times New Roman" panose="02020603050405020304" pitchFamily="18" charset="0"/>
              </a:rPr>
              <a:t>39 Cost. in quanto non è diretta a estendere ex lege ed erga omnes l’efficacia del contratto collettivo, ma si limita a indicare le condizioni contrattuali che l’aggiudicatario deve applicare al personale impiegato, qualora, sulla base di una </a:t>
            </a:r>
            <a:r>
              <a:rPr lang="it-IT" sz="2800" i="1" u="sng" kern="100" dirty="0">
                <a:effectLst/>
                <a:latin typeface="Garamond" panose="02020404030301010803" pitchFamily="18" charset="0"/>
                <a:ea typeface="Aptos" panose="020B0004020202020204" pitchFamily="34" charset="0"/>
                <a:cs typeface="Times New Roman" panose="02020603050405020304" pitchFamily="18" charset="0"/>
              </a:rPr>
              <a:t>propria e autonoma scelta imprenditoriale</a:t>
            </a:r>
            <a:r>
              <a:rPr lang="it-IT" sz="2800" i="1" kern="100" dirty="0">
                <a:effectLst/>
                <a:latin typeface="Garamond" panose="02020404030301010803" pitchFamily="18" charset="0"/>
                <a:ea typeface="Aptos" panose="020B0004020202020204" pitchFamily="34" charset="0"/>
                <a:cs typeface="Times New Roman" panose="02020603050405020304" pitchFamily="18" charset="0"/>
              </a:rPr>
              <a:t>, intenda conseguire l’appalto pubblico, </a:t>
            </a:r>
            <a:r>
              <a:rPr lang="it-IT" sz="2800" i="1" u="sng" kern="100" dirty="0">
                <a:effectLst/>
                <a:latin typeface="Garamond" panose="02020404030301010803" pitchFamily="18" charset="0"/>
                <a:ea typeface="Aptos" panose="020B0004020202020204" pitchFamily="34" charset="0"/>
                <a:cs typeface="Times New Roman" panose="02020603050405020304" pitchFamily="18" charset="0"/>
              </a:rPr>
              <a:t>restando libero di applicare condizioni contrattuali diverse nello svolgimento dell’attività imprenditoriale diversa</a:t>
            </a:r>
            <a:r>
              <a:rPr lang="it-IT" sz="2800" i="1" kern="100" dirty="0">
                <a:effectLst/>
                <a:latin typeface="Garamond" panose="02020404030301010803" pitchFamily="18" charset="0"/>
                <a:ea typeface="Aptos" panose="020B0004020202020204" pitchFamily="34" charset="0"/>
                <a:cs typeface="Times New Roman" panose="02020603050405020304" pitchFamily="18" charset="0"/>
              </a:rPr>
              <a:t>; e </a:t>
            </a:r>
            <a:r>
              <a:rPr lang="it-IT" sz="2800" i="1" u="sng" kern="100" dirty="0">
                <a:effectLst/>
                <a:latin typeface="Garamond" panose="02020404030301010803" pitchFamily="18" charset="0"/>
                <a:ea typeface="Aptos" panose="020B0004020202020204" pitchFamily="34" charset="0"/>
                <a:cs typeface="Times New Roman" panose="02020603050405020304" pitchFamily="18" charset="0"/>
              </a:rPr>
              <a:t>restando libero di accettare o non la clausola dell’appalto pubblico oggetto dell’aggiudicazione (accettando, quindi, anche l’esclusione dalla procedura).</a:t>
            </a:r>
          </a:p>
          <a:p>
            <a:pPr marL="0" indent="0" algn="just" fontAlgn="base">
              <a:spcAft>
                <a:spcPts val="1800"/>
              </a:spcAft>
              <a:buNone/>
            </a:pPr>
            <a:endParaRPr lang="it-IT" sz="2400" b="0" i="1" dirty="0">
              <a:solidFill>
                <a:srgbClr val="2B2B2B"/>
              </a:solidFill>
              <a:effectLst/>
              <a:latin typeface="Garamond" panose="02020404030301010803" pitchFamily="18" charset="0"/>
            </a:endParaRPr>
          </a:p>
        </p:txBody>
      </p:sp>
      <p:sp>
        <p:nvSpPr>
          <p:cNvPr id="5" name="Segnaposto numero diapositiva 4">
            <a:extLst>
              <a:ext uri="{FF2B5EF4-FFF2-40B4-BE49-F238E27FC236}">
                <a16:creationId xmlns:a16="http://schemas.microsoft.com/office/drawing/2014/main" id="{1FC1C137-8E1D-BED3-F745-AACF3AC5BB27}"/>
              </a:ext>
            </a:extLst>
          </p:cNvPr>
          <p:cNvSpPr>
            <a:spLocks noGrp="1"/>
          </p:cNvSpPr>
          <p:nvPr>
            <p:ph type="sldNum" sz="quarter" idx="12"/>
          </p:nvPr>
        </p:nvSpPr>
        <p:spPr/>
        <p:txBody>
          <a:bodyPr/>
          <a:lstStyle/>
          <a:p>
            <a:fld id="{69E57DC2-970A-4B3E-BB1C-7A09969E49DF}" type="slidenum">
              <a:rPr lang="en-US" smtClean="0"/>
              <a:t>4</a:t>
            </a:fld>
            <a:endParaRPr lang="en-US" dirty="0"/>
          </a:p>
        </p:txBody>
      </p:sp>
    </p:spTree>
    <p:extLst>
      <p:ext uri="{BB962C8B-B14F-4D97-AF65-F5344CB8AC3E}">
        <p14:creationId xmlns:p14="http://schemas.microsoft.com/office/powerpoint/2010/main" val="3842412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7C9A37-789A-A134-AC2A-FDEA79475722}"/>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FA55216-4F1B-C9A6-F157-A559BF3C4D44}"/>
              </a:ext>
            </a:extLst>
          </p:cNvPr>
          <p:cNvSpPr>
            <a:spLocks noGrp="1"/>
          </p:cNvSpPr>
          <p:nvPr>
            <p:ph type="title"/>
          </p:nvPr>
        </p:nvSpPr>
        <p:spPr>
          <a:xfrm>
            <a:off x="1295400" y="300789"/>
            <a:ext cx="9601200" cy="532929"/>
          </a:xfrm>
        </p:spPr>
        <p:txBody>
          <a:bodyPr>
            <a:normAutofit fontScale="90000"/>
          </a:bodyPr>
          <a:lstStyle/>
          <a:p>
            <a:r>
              <a:rPr lang="it-IT" sz="3600" dirty="0">
                <a:solidFill>
                  <a:schemeClr val="accent2">
                    <a:lumMod val="50000"/>
                  </a:schemeClr>
                </a:solidFill>
                <a:latin typeface="Garamond" panose="02020404030301010803" pitchFamily="18" charset="0"/>
              </a:rPr>
              <a:t>Le finalità</a:t>
            </a:r>
          </a:p>
        </p:txBody>
      </p:sp>
      <p:sp>
        <p:nvSpPr>
          <p:cNvPr id="3" name="Segnaposto contenuto 2">
            <a:extLst>
              <a:ext uri="{FF2B5EF4-FFF2-40B4-BE49-F238E27FC236}">
                <a16:creationId xmlns:a16="http://schemas.microsoft.com/office/drawing/2014/main" id="{4E0E5863-8DCE-C60D-08D1-783E424E87C3}"/>
              </a:ext>
            </a:extLst>
          </p:cNvPr>
          <p:cNvSpPr>
            <a:spLocks noGrp="1"/>
          </p:cNvSpPr>
          <p:nvPr>
            <p:ph idx="1"/>
          </p:nvPr>
        </p:nvSpPr>
        <p:spPr>
          <a:xfrm>
            <a:off x="1371599" y="833718"/>
            <a:ext cx="10215563" cy="5895695"/>
          </a:xfrm>
        </p:spPr>
        <p:txBody>
          <a:bodyPr>
            <a:noAutofit/>
          </a:bodyPr>
          <a:lstStyle/>
          <a:p>
            <a:pPr marL="0" indent="0" algn="just" fontAlgn="base">
              <a:spcAft>
                <a:spcPts val="1800"/>
              </a:spcAft>
              <a:buNone/>
            </a:pPr>
            <a:r>
              <a:rPr lang="it-IT" dirty="0">
                <a:solidFill>
                  <a:srgbClr val="2B2B2B"/>
                </a:solidFill>
                <a:latin typeface="Garamond" panose="02020404030301010803" pitchFamily="18" charset="0"/>
              </a:rPr>
              <a:t>dalla relazione al disegno di legge «correttivo»</a:t>
            </a:r>
          </a:p>
          <a:p>
            <a:pPr marL="0" indent="0" algn="just" fontAlgn="base">
              <a:spcBef>
                <a:spcPts val="0"/>
              </a:spcBef>
              <a:spcAft>
                <a:spcPts val="0"/>
              </a:spcAft>
              <a:buNone/>
            </a:pPr>
            <a:r>
              <a:rPr lang="it-IT" b="0" i="1" dirty="0">
                <a:solidFill>
                  <a:srgbClr val="2B2B2B"/>
                </a:solidFill>
                <a:effectLst/>
                <a:latin typeface="Garamond" panose="02020404030301010803" pitchFamily="18" charset="0"/>
              </a:rPr>
              <a:t>3.2. Tutele lavoristiche. </a:t>
            </a:r>
          </a:p>
          <a:p>
            <a:pPr marL="0" indent="0">
              <a:lnSpc>
                <a:spcPct val="107000"/>
              </a:lnSpc>
              <a:spcBef>
                <a:spcPts val="0"/>
              </a:spcBef>
              <a:spcAft>
                <a:spcPts val="0"/>
              </a:spcAft>
              <a:buNone/>
            </a:pPr>
            <a:r>
              <a:rPr lang="it-IT" b="0" i="1" dirty="0">
                <a:solidFill>
                  <a:srgbClr val="2B2B2B"/>
                </a:solidFill>
                <a:effectLst/>
                <a:latin typeface="Garamond" panose="02020404030301010803" pitchFamily="18" charset="0"/>
              </a:rPr>
              <a:t>…, </a:t>
            </a:r>
            <a:r>
              <a:rPr lang="it-IT" b="1" i="1" dirty="0">
                <a:solidFill>
                  <a:srgbClr val="2B2B2B"/>
                </a:solidFill>
                <a:effectLst/>
                <a:latin typeface="Garamond" panose="02020404030301010803" pitchFamily="18" charset="0"/>
              </a:rPr>
              <a:t>nel dare attuazione alla disposizione che prescrive l’individuazione nel bando del </a:t>
            </a:r>
            <a:r>
              <a:rPr lang="it-IT" b="1" i="1" dirty="0" err="1">
                <a:solidFill>
                  <a:srgbClr val="2B2B2B"/>
                </a:solidFill>
                <a:effectLst/>
                <a:latin typeface="Garamond" panose="02020404030301010803" pitchFamily="18" charset="0"/>
              </a:rPr>
              <a:t>c.c.</a:t>
            </a:r>
            <a:r>
              <a:rPr lang="it-IT" b="1" i="1" dirty="0" err="1">
                <a:solidFill>
                  <a:srgbClr val="2B2B2B"/>
                </a:solidFill>
                <a:latin typeface="Garamond" panose="02020404030301010803" pitchFamily="18" charset="0"/>
              </a:rPr>
              <a:t>n.l.</a:t>
            </a:r>
            <a:r>
              <a:rPr lang="it-IT" b="1" i="1" dirty="0">
                <a:solidFill>
                  <a:srgbClr val="2B2B2B"/>
                </a:solidFill>
                <a:latin typeface="Garamond" panose="02020404030301010803" pitchFamily="18" charset="0"/>
              </a:rPr>
              <a:t> applicabile </a:t>
            </a:r>
            <a:r>
              <a:rPr lang="it-IT" b="1" i="1" dirty="0">
                <a:solidFill>
                  <a:srgbClr val="2B2B2B"/>
                </a:solidFill>
                <a:effectLst/>
                <a:latin typeface="Garamond" panose="02020404030301010803" pitchFamily="18" charset="0"/>
              </a:rPr>
              <a:t>all’appalto … sono state individuate le tutele che si devono considerare ai fini della valutazione e alle modalità di calcolo dell’equipollenza dei contratti collettivi di lavoro. </a:t>
            </a:r>
          </a:p>
          <a:p>
            <a:pPr marL="0" indent="0">
              <a:lnSpc>
                <a:spcPct val="107000"/>
              </a:lnSpc>
              <a:spcBef>
                <a:spcPts val="0"/>
              </a:spcBef>
              <a:spcAft>
                <a:spcPts val="0"/>
              </a:spcAft>
              <a:buNone/>
            </a:pPr>
            <a:r>
              <a:rPr lang="it-IT" b="1" i="1" dirty="0">
                <a:solidFill>
                  <a:srgbClr val="2B2B2B"/>
                </a:solidFill>
                <a:latin typeface="Garamond" panose="02020404030301010803" pitchFamily="18" charset="0"/>
              </a:rPr>
              <a:t>…  </a:t>
            </a:r>
            <a:r>
              <a:rPr lang="it-IT" b="1" i="1" dirty="0">
                <a:solidFill>
                  <a:srgbClr val="2B2B2B"/>
                </a:solidFill>
                <a:effectLst/>
                <a:latin typeface="Garamond" panose="02020404030301010803" pitchFamily="18" charset="0"/>
              </a:rPr>
              <a:t>Le modifiche proposte sono finalizzate ad assicurare </a:t>
            </a:r>
            <a:r>
              <a:rPr lang="it-IT" b="1" i="1" u="sng" dirty="0">
                <a:solidFill>
                  <a:srgbClr val="2B2B2B"/>
                </a:solidFill>
                <a:effectLst/>
                <a:latin typeface="Garamond" panose="02020404030301010803" pitchFamily="18" charset="0"/>
              </a:rPr>
              <a:t>un uniforme svolgimento delle prassi operate dalle stazioni appaltanti ai fini dell’individuazione del contratto di lavoro applicabile in sede di redazione dei bandi/inviti, </a:t>
            </a:r>
            <a:r>
              <a:rPr lang="it-IT" b="1" i="1" dirty="0">
                <a:solidFill>
                  <a:srgbClr val="2B2B2B"/>
                </a:solidFill>
                <a:effectLst/>
                <a:latin typeface="Garamond" panose="02020404030301010803" pitchFamily="18" charset="0"/>
              </a:rPr>
              <a:t>nonché una </a:t>
            </a:r>
            <a:r>
              <a:rPr lang="it-IT" b="1" i="1" u="sng" dirty="0">
                <a:solidFill>
                  <a:srgbClr val="2B2B2B"/>
                </a:solidFill>
                <a:effectLst/>
                <a:latin typeface="Garamond" panose="02020404030301010803" pitchFamily="18" charset="0"/>
              </a:rPr>
              <a:t>semplificazione del quadro normativo e delle modalità di calcolo dell’equipollenza a favore degli operatori economici ai fini della partecipazione ad una procedura di evidenza pubblica</a:t>
            </a:r>
            <a:r>
              <a:rPr lang="it-IT" b="0" i="1" dirty="0">
                <a:solidFill>
                  <a:srgbClr val="2B2B2B"/>
                </a:solidFill>
                <a:effectLst/>
                <a:latin typeface="Garamond" panose="02020404030301010803" pitchFamily="18" charset="0"/>
              </a:rPr>
              <a:t>. </a:t>
            </a:r>
          </a:p>
          <a:p>
            <a:pPr marL="0" indent="0">
              <a:lnSpc>
                <a:spcPct val="107000"/>
              </a:lnSpc>
              <a:spcBef>
                <a:spcPts val="0"/>
              </a:spcBef>
              <a:spcAft>
                <a:spcPts val="0"/>
              </a:spcAft>
              <a:buNone/>
            </a:pPr>
            <a:r>
              <a:rPr lang="it-IT" i="1" kern="100" dirty="0">
                <a:effectLst/>
                <a:latin typeface="Garamond" panose="02020404030301010803" pitchFamily="18" charset="0"/>
                <a:ea typeface="Aptos" panose="020B0004020202020204" pitchFamily="34" charset="0"/>
                <a:cs typeface="Times New Roman" panose="02020603050405020304" pitchFamily="18" charset="0"/>
              </a:rPr>
              <a:t>Si prevede, in particolare, </a:t>
            </a:r>
            <a:r>
              <a:rPr lang="it-IT" b="1" i="1" u="sng" kern="100" dirty="0">
                <a:effectLst/>
                <a:latin typeface="Garamond" panose="02020404030301010803" pitchFamily="18" charset="0"/>
                <a:ea typeface="Aptos" panose="020B0004020202020204" pitchFamily="34" charset="0"/>
                <a:cs typeface="Times New Roman" panose="02020603050405020304" pitchFamily="18" charset="0"/>
              </a:rPr>
              <a:t>l’inserimento di un nuovo </a:t>
            </a:r>
            <a:r>
              <a:rPr lang="it-IT" sz="2400" b="1" i="1" u="sng" kern="100" dirty="0">
                <a:effectLst/>
                <a:latin typeface="Garamond" panose="02020404030301010803" pitchFamily="18" charset="0"/>
                <a:ea typeface="Aptos" panose="020B0004020202020204" pitchFamily="34" charset="0"/>
                <a:cs typeface="Times New Roman" panose="02020603050405020304" pitchFamily="18" charset="0"/>
              </a:rPr>
              <a:t>Allegato I.01,</a:t>
            </a:r>
            <a:r>
              <a:rPr lang="it-IT" b="1" i="1" u="sng" kern="100" dirty="0">
                <a:effectLst/>
                <a:latin typeface="Garamond" panose="02020404030301010803" pitchFamily="18" charset="0"/>
                <a:ea typeface="Aptos" panose="020B0004020202020204" pitchFamily="34" charset="0"/>
                <a:cs typeface="Times New Roman" panose="02020603050405020304" pitchFamily="18" charset="0"/>
              </a:rPr>
              <a:t> contenente concrete disposizioni per orientare l’operato delle stazioni appaltanti sia rispetto al contratto da individuare nel bando/invito, tenuto conto dell’oggetto dell’appalto, sia rispetto alla verifica di equipollenza dei contratti. In particolare, si è inteso introdurre dei meccanismi automatici per la valutazione di equipollenza tra i contratti sottoscritti dalle organizzazioni sindacali maggiormente rappresentative, alla luce dei principali indici normativi ed economici rivelatori di tale </a:t>
            </a:r>
            <a:r>
              <a:rPr lang="it-IT" b="1" i="1" u="sng" dirty="0">
                <a:effectLst/>
                <a:latin typeface="Garamond" panose="02020404030301010803" pitchFamily="18" charset="0"/>
                <a:ea typeface="Aptos" panose="020B0004020202020204" pitchFamily="34" charset="0"/>
                <a:cs typeface="Times New Roman" panose="02020603050405020304" pitchFamily="18" charset="0"/>
              </a:rPr>
              <a:t>sostanziale equivalenza.</a:t>
            </a:r>
            <a:endParaRPr lang="it-IT" b="1" i="1" u="sng" dirty="0">
              <a:solidFill>
                <a:srgbClr val="2B2B2B"/>
              </a:solidFill>
              <a:effectLst/>
              <a:latin typeface="Garamond" panose="02020404030301010803" pitchFamily="18" charset="0"/>
            </a:endParaRPr>
          </a:p>
          <a:p>
            <a:pPr marL="0" indent="0" algn="just" fontAlgn="base">
              <a:spcAft>
                <a:spcPts val="1800"/>
              </a:spcAft>
              <a:buNone/>
            </a:pPr>
            <a:endParaRPr lang="it-IT" sz="2400" b="0" i="1" dirty="0">
              <a:solidFill>
                <a:srgbClr val="2B2B2B"/>
              </a:solidFill>
              <a:effectLst/>
              <a:latin typeface="Garamond" panose="02020404030301010803" pitchFamily="18" charset="0"/>
            </a:endParaRPr>
          </a:p>
        </p:txBody>
      </p:sp>
      <p:sp>
        <p:nvSpPr>
          <p:cNvPr id="5" name="Segnaposto numero diapositiva 4">
            <a:extLst>
              <a:ext uri="{FF2B5EF4-FFF2-40B4-BE49-F238E27FC236}">
                <a16:creationId xmlns:a16="http://schemas.microsoft.com/office/drawing/2014/main" id="{E2A3556F-5FA9-D59D-F534-1AA285F96108}"/>
              </a:ext>
            </a:extLst>
          </p:cNvPr>
          <p:cNvSpPr>
            <a:spLocks noGrp="1"/>
          </p:cNvSpPr>
          <p:nvPr>
            <p:ph type="sldNum" sz="quarter" idx="12"/>
          </p:nvPr>
        </p:nvSpPr>
        <p:spPr/>
        <p:txBody>
          <a:bodyPr/>
          <a:lstStyle/>
          <a:p>
            <a:fld id="{69E57DC2-970A-4B3E-BB1C-7A09969E49DF}" type="slidenum">
              <a:rPr lang="en-US" smtClean="0"/>
              <a:t>5</a:t>
            </a:fld>
            <a:endParaRPr lang="en-US" dirty="0"/>
          </a:p>
        </p:txBody>
      </p:sp>
    </p:spTree>
    <p:extLst>
      <p:ext uri="{BB962C8B-B14F-4D97-AF65-F5344CB8AC3E}">
        <p14:creationId xmlns:p14="http://schemas.microsoft.com/office/powerpoint/2010/main" val="2619931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947EF4-BC50-21CD-DB95-02341533448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28F5285-DD9F-77BE-A9F6-0A31CE2F73E6}"/>
              </a:ext>
            </a:extLst>
          </p:cNvPr>
          <p:cNvSpPr>
            <a:spLocks noGrp="1"/>
          </p:cNvSpPr>
          <p:nvPr>
            <p:ph type="title"/>
          </p:nvPr>
        </p:nvSpPr>
        <p:spPr>
          <a:xfrm>
            <a:off x="1295400" y="300788"/>
            <a:ext cx="9601200" cy="532929"/>
          </a:xfrm>
        </p:spPr>
        <p:txBody>
          <a:bodyPr>
            <a:normAutofit fontScale="90000"/>
          </a:bodyPr>
          <a:lstStyle/>
          <a:p>
            <a:r>
              <a:rPr lang="it-IT" sz="3600" dirty="0">
                <a:solidFill>
                  <a:schemeClr val="accent2">
                    <a:lumMod val="50000"/>
                  </a:schemeClr>
                </a:solidFill>
                <a:latin typeface="Garamond" panose="02020404030301010803" pitchFamily="18" charset="0"/>
              </a:rPr>
              <a:t>Le finalità</a:t>
            </a:r>
          </a:p>
        </p:txBody>
      </p:sp>
      <p:sp>
        <p:nvSpPr>
          <p:cNvPr id="3" name="Segnaposto contenuto 2">
            <a:extLst>
              <a:ext uri="{FF2B5EF4-FFF2-40B4-BE49-F238E27FC236}">
                <a16:creationId xmlns:a16="http://schemas.microsoft.com/office/drawing/2014/main" id="{1C8519C0-C892-418C-99B0-57A7039866A9}"/>
              </a:ext>
            </a:extLst>
          </p:cNvPr>
          <p:cNvSpPr>
            <a:spLocks noGrp="1"/>
          </p:cNvSpPr>
          <p:nvPr>
            <p:ph idx="1"/>
          </p:nvPr>
        </p:nvSpPr>
        <p:spPr>
          <a:xfrm>
            <a:off x="1371600" y="833718"/>
            <a:ext cx="9601200" cy="5484785"/>
          </a:xfrm>
        </p:spPr>
        <p:txBody>
          <a:bodyPr>
            <a:noAutofit/>
          </a:bodyPr>
          <a:lstStyle/>
          <a:p>
            <a:pPr marL="0" indent="0" algn="just" fontAlgn="base">
              <a:spcAft>
                <a:spcPts val="1800"/>
              </a:spcAft>
              <a:buNone/>
            </a:pPr>
            <a:r>
              <a:rPr lang="it-IT" sz="2400" dirty="0">
                <a:solidFill>
                  <a:srgbClr val="2B2B2B"/>
                </a:solidFill>
                <a:latin typeface="Garamond" panose="02020404030301010803" pitchFamily="18" charset="0"/>
              </a:rPr>
              <a:t>dalla relazione al disegno di legge «correttivo»</a:t>
            </a:r>
          </a:p>
          <a:p>
            <a:pPr marL="0" indent="0" algn="just" fontAlgn="base">
              <a:spcAft>
                <a:spcPts val="1800"/>
              </a:spcAft>
              <a:buNone/>
            </a:pPr>
            <a:endParaRPr lang="it-IT" sz="2400" dirty="0">
              <a:solidFill>
                <a:srgbClr val="2B2B2B"/>
              </a:solidFill>
              <a:latin typeface="Garamond" panose="02020404030301010803" pitchFamily="18" charset="0"/>
            </a:endParaRPr>
          </a:p>
          <a:p>
            <a:pPr indent="0">
              <a:lnSpc>
                <a:spcPct val="107000"/>
              </a:lnSpc>
              <a:spcBef>
                <a:spcPts val="0"/>
              </a:spcBef>
              <a:spcAft>
                <a:spcPts val="0"/>
              </a:spcAft>
              <a:buNone/>
            </a:pPr>
            <a:r>
              <a:rPr lang="it-IT" sz="2400" b="1" i="1" kern="100" dirty="0">
                <a:effectLst/>
                <a:latin typeface="Garamond" panose="02020404030301010803" pitchFamily="18" charset="0"/>
                <a:ea typeface="Aptos" panose="020B0004020202020204" pitchFamily="34" charset="0"/>
                <a:cs typeface="Times New Roman" panose="02020603050405020304" pitchFamily="18" charset="0"/>
              </a:rPr>
              <a:t>…  il contenuto </a:t>
            </a:r>
            <a:r>
              <a:rPr lang="it-IT" sz="2400" b="1" i="1" u="sng" kern="100" dirty="0">
                <a:effectLst/>
                <a:latin typeface="Garamond" panose="02020404030301010803" pitchFamily="18" charset="0"/>
                <a:ea typeface="Aptos" panose="020B0004020202020204" pitchFamily="34" charset="0"/>
                <a:cs typeface="Times New Roman" panose="02020603050405020304" pitchFamily="18" charset="0"/>
              </a:rPr>
              <a:t>dell’Allegato I.01 recepisce, fra l’altro, anche gli orientamenti giurisprudenziali in materia. Sul punto, </a:t>
            </a:r>
          </a:p>
          <a:p>
            <a:pPr marL="726948" indent="-342900">
              <a:lnSpc>
                <a:spcPct val="107000"/>
              </a:lnSpc>
              <a:spcBef>
                <a:spcPts val="0"/>
              </a:spcBef>
              <a:spcAft>
                <a:spcPts val="0"/>
              </a:spcAft>
            </a:pPr>
            <a:r>
              <a:rPr lang="it-IT" sz="2400" b="1" i="1" u="sng" kern="100" dirty="0">
                <a:effectLst/>
                <a:latin typeface="Garamond" panose="02020404030301010803" pitchFamily="18" charset="0"/>
                <a:ea typeface="Aptos" panose="020B0004020202020204" pitchFamily="34" charset="0"/>
                <a:cs typeface="Times New Roman" panose="02020603050405020304" pitchFamily="18" charset="0"/>
              </a:rPr>
              <a:t>si richiama il divieto di prevedere quale requisito di partecipazione l’applicazione di un determinato contratto collettivo (cfr. Consiglio di Stato, sentenza del 18 dicembre 2023 n. 10886); </a:t>
            </a:r>
          </a:p>
          <a:p>
            <a:pPr marL="726948" indent="-342900">
              <a:lnSpc>
                <a:spcPct val="107000"/>
              </a:lnSpc>
              <a:spcBef>
                <a:spcPts val="0"/>
              </a:spcBef>
              <a:spcAft>
                <a:spcPts val="0"/>
              </a:spcAft>
            </a:pPr>
            <a:r>
              <a:rPr lang="it-IT" sz="2400" b="1" i="1" u="sng" kern="100" dirty="0">
                <a:effectLst/>
                <a:latin typeface="Garamond" panose="02020404030301010803" pitchFamily="18" charset="0"/>
                <a:ea typeface="Aptos" panose="020B0004020202020204" pitchFamily="34" charset="0"/>
                <a:cs typeface="Times New Roman" panose="02020603050405020304" pitchFamily="18" charset="0"/>
              </a:rPr>
              <a:t>resta fermo che, in sede di verifica della dichiarazione di equivalenza, la stazione appaltante o l’ente concedente sono tenuti ad accertare che il costo del personale non sia inferiore ai minimi salariali retributivi (TAR Campania, sede di Napoli, sentenza del 7 novembre 2023, n. 6128).</a:t>
            </a:r>
            <a:endParaRPr lang="it-IT" sz="2400" b="1" i="1" u="sng"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just" fontAlgn="base">
              <a:spcAft>
                <a:spcPts val="1800"/>
              </a:spcAft>
              <a:buNone/>
            </a:pPr>
            <a:endParaRPr lang="it-IT" sz="2400" b="0" i="1" dirty="0">
              <a:solidFill>
                <a:srgbClr val="2B2B2B"/>
              </a:solidFill>
              <a:effectLst/>
              <a:latin typeface="Garamond" panose="02020404030301010803" pitchFamily="18" charset="0"/>
            </a:endParaRPr>
          </a:p>
        </p:txBody>
      </p:sp>
      <p:sp>
        <p:nvSpPr>
          <p:cNvPr id="5" name="Segnaposto numero diapositiva 4">
            <a:extLst>
              <a:ext uri="{FF2B5EF4-FFF2-40B4-BE49-F238E27FC236}">
                <a16:creationId xmlns:a16="http://schemas.microsoft.com/office/drawing/2014/main" id="{B03C530C-EEA8-9D74-D3A3-3F8F03DDE3B1}"/>
              </a:ext>
            </a:extLst>
          </p:cNvPr>
          <p:cNvSpPr>
            <a:spLocks noGrp="1"/>
          </p:cNvSpPr>
          <p:nvPr>
            <p:ph type="sldNum" sz="quarter" idx="12"/>
          </p:nvPr>
        </p:nvSpPr>
        <p:spPr/>
        <p:txBody>
          <a:bodyPr/>
          <a:lstStyle/>
          <a:p>
            <a:fld id="{69E57DC2-970A-4B3E-BB1C-7A09969E49DF}" type="slidenum">
              <a:rPr lang="en-US" smtClean="0"/>
              <a:t>6</a:t>
            </a:fld>
            <a:endParaRPr lang="en-US" dirty="0"/>
          </a:p>
        </p:txBody>
      </p:sp>
    </p:spTree>
    <p:extLst>
      <p:ext uri="{BB962C8B-B14F-4D97-AF65-F5344CB8AC3E}">
        <p14:creationId xmlns:p14="http://schemas.microsoft.com/office/powerpoint/2010/main" val="1345935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E8154-B2BA-DF1F-9788-6DD48C70221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452D15B-E3F0-4D0F-55ED-22470CAF8AFC}"/>
              </a:ext>
            </a:extLst>
          </p:cNvPr>
          <p:cNvSpPr>
            <a:spLocks noGrp="1"/>
          </p:cNvSpPr>
          <p:nvPr>
            <p:ph type="title"/>
          </p:nvPr>
        </p:nvSpPr>
        <p:spPr>
          <a:xfrm>
            <a:off x="1295400" y="300788"/>
            <a:ext cx="9601200" cy="532929"/>
          </a:xfrm>
        </p:spPr>
        <p:txBody>
          <a:bodyPr>
            <a:normAutofit fontScale="90000"/>
          </a:bodyPr>
          <a:lstStyle/>
          <a:p>
            <a:r>
              <a:rPr lang="it-IT" sz="3600" dirty="0">
                <a:solidFill>
                  <a:schemeClr val="accent2">
                    <a:lumMod val="50000"/>
                  </a:schemeClr>
                </a:solidFill>
                <a:latin typeface="Garamond" panose="02020404030301010803" pitchFamily="18" charset="0"/>
              </a:rPr>
              <a:t>Le finalità</a:t>
            </a:r>
          </a:p>
        </p:txBody>
      </p:sp>
      <p:sp>
        <p:nvSpPr>
          <p:cNvPr id="3" name="Segnaposto contenuto 2">
            <a:extLst>
              <a:ext uri="{FF2B5EF4-FFF2-40B4-BE49-F238E27FC236}">
                <a16:creationId xmlns:a16="http://schemas.microsoft.com/office/drawing/2014/main" id="{5873E560-56B5-5DFB-F3A0-FE4646E83833}"/>
              </a:ext>
            </a:extLst>
          </p:cNvPr>
          <p:cNvSpPr>
            <a:spLocks noGrp="1"/>
          </p:cNvSpPr>
          <p:nvPr>
            <p:ph idx="1"/>
          </p:nvPr>
        </p:nvSpPr>
        <p:spPr>
          <a:xfrm>
            <a:off x="1371600" y="833718"/>
            <a:ext cx="9601200" cy="5723494"/>
          </a:xfrm>
        </p:spPr>
        <p:txBody>
          <a:bodyPr>
            <a:noAutofit/>
          </a:bodyPr>
          <a:lstStyle/>
          <a:p>
            <a:pPr marL="0" indent="0" algn="just" fontAlgn="base">
              <a:spcAft>
                <a:spcPts val="1800"/>
              </a:spcAft>
              <a:buNone/>
            </a:pPr>
            <a:r>
              <a:rPr lang="it-IT" sz="2400" dirty="0">
                <a:solidFill>
                  <a:srgbClr val="2B2B2B"/>
                </a:solidFill>
                <a:latin typeface="Garamond" panose="02020404030301010803" pitchFamily="18" charset="0"/>
              </a:rPr>
              <a:t>dalla relazione al disegno di legge «correttivo»</a:t>
            </a:r>
          </a:p>
          <a:p>
            <a:pPr marL="0" indent="0" algn="just" fontAlgn="base">
              <a:spcAft>
                <a:spcPts val="1800"/>
              </a:spcAft>
              <a:buNone/>
            </a:pPr>
            <a:r>
              <a:rPr lang="it-IT" sz="2400" b="1" i="1" kern="100" dirty="0">
                <a:solidFill>
                  <a:srgbClr val="2B2B2B"/>
                </a:solidFill>
                <a:latin typeface="Garamond" panose="02020404030301010803" pitchFamily="18" charset="0"/>
                <a:ea typeface="Aptos" panose="020B0004020202020204" pitchFamily="34" charset="0"/>
                <a:cs typeface="Times New Roman" panose="02020603050405020304" pitchFamily="18" charset="0"/>
              </a:rPr>
              <a:t>… </a:t>
            </a:r>
            <a:r>
              <a:rPr lang="it-IT" sz="1800" b="1" i="1" u="sng" kern="100" dirty="0">
                <a:effectLst/>
                <a:latin typeface="Garamond" panose="02020404030301010803" pitchFamily="18" charset="0"/>
                <a:ea typeface="Aptos" panose="020B0004020202020204" pitchFamily="34" charset="0"/>
                <a:cs typeface="Times New Roman" panose="02020603050405020304" pitchFamily="18" charset="0"/>
              </a:rPr>
              <a:t>l’obbligo di individuare il CCNL come sopra declinato non si applica ai contratti per i quali tale indicazione non appare pertinente, come i </a:t>
            </a:r>
            <a:r>
              <a:rPr lang="it-IT" b="1" i="1" u="sng" kern="100" dirty="0">
                <a:effectLst/>
                <a:latin typeface="Garamond" panose="02020404030301010803" pitchFamily="18" charset="0"/>
                <a:ea typeface="Aptos" panose="020B0004020202020204" pitchFamily="34" charset="0"/>
                <a:cs typeface="Times New Roman" panose="02020603050405020304" pitchFamily="18" charset="0"/>
              </a:rPr>
              <a:t>contratti di servizi aventi natura intellettuale </a:t>
            </a:r>
            <a:r>
              <a:rPr lang="it-IT" sz="1800" b="1" i="1" u="sng" kern="100" dirty="0">
                <a:effectLst/>
                <a:latin typeface="Garamond" panose="02020404030301010803" pitchFamily="18" charset="0"/>
                <a:ea typeface="Aptos" panose="020B0004020202020204" pitchFamily="34" charset="0"/>
                <a:cs typeface="Times New Roman" panose="02020603050405020304" pitchFamily="18" charset="0"/>
              </a:rPr>
              <a:t>e </a:t>
            </a:r>
            <a:r>
              <a:rPr lang="it-IT" b="1" i="1" u="sng" kern="100" dirty="0">
                <a:effectLst/>
                <a:latin typeface="Garamond" panose="02020404030301010803" pitchFamily="18" charset="0"/>
                <a:ea typeface="Aptos" panose="020B0004020202020204" pitchFamily="34" charset="0"/>
                <a:cs typeface="Times New Roman" panose="02020603050405020304" pitchFamily="18" charset="0"/>
              </a:rPr>
              <a:t>i contratti di </a:t>
            </a:r>
            <a:r>
              <a:rPr lang="it-IT" b="1" i="1" u="sng" kern="100" dirty="0">
                <a:latin typeface="Garamond" panose="02020404030301010803" pitchFamily="18" charset="0"/>
                <a:ea typeface="Aptos" panose="020B0004020202020204" pitchFamily="34" charset="0"/>
                <a:cs typeface="Times New Roman" panose="02020603050405020304" pitchFamily="18" charset="0"/>
              </a:rPr>
              <a:t>fornitura senza posa in opera</a:t>
            </a:r>
            <a:r>
              <a:rPr lang="it-IT" sz="1800" b="1" i="1" u="sng" kern="100" dirty="0">
                <a:latin typeface="Garamond" panose="02020404030301010803" pitchFamily="18" charset="0"/>
                <a:ea typeface="Aptos" panose="020B0004020202020204" pitchFamily="34" charset="0"/>
                <a:cs typeface="Times New Roman" panose="02020603050405020304" pitchFamily="18" charset="0"/>
              </a:rPr>
              <a:t>. </a:t>
            </a:r>
            <a:endParaRPr lang="it-IT" sz="1800" b="1" i="1" u="sng"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just" fontAlgn="base">
              <a:spcAft>
                <a:spcPts val="1800"/>
              </a:spcAft>
              <a:buNone/>
            </a:pPr>
            <a:r>
              <a:rPr lang="it-IT" sz="1800" b="1" i="1" kern="100" dirty="0">
                <a:latin typeface="Garamond" panose="02020404030301010803" pitchFamily="18" charset="0"/>
                <a:cs typeface="Times New Roman" panose="02020603050405020304" pitchFamily="18" charset="0"/>
              </a:rPr>
              <a:t>Ciò in considerazione di quanto affermato dalla stessa ANAC che, nell’ambito della relazione al  proprio bando-tipo, ha sottolineato che spetta alle stazioni appaltanti valutare, a seconda della tipologia dell’appalto, se il medesimo dipende da prestazioni standardizzate (e contrattualizzate) ovvero da presentazioni professionali o di mera fornitura che non contemplano l’impiego di personale contrattualizzato. </a:t>
            </a:r>
          </a:p>
          <a:p>
            <a:pPr marL="0" indent="0" algn="just" fontAlgn="base">
              <a:spcAft>
                <a:spcPts val="1800"/>
              </a:spcAft>
              <a:buNone/>
            </a:pPr>
            <a:r>
              <a:rPr lang="it-IT" sz="1800" b="1" i="1" kern="100" dirty="0">
                <a:latin typeface="Garamond" panose="02020404030301010803" pitchFamily="18" charset="0"/>
                <a:cs typeface="Times New Roman" panose="02020603050405020304" pitchFamily="18" charset="0"/>
              </a:rPr>
              <a:t>Si riporta al riguardo quanto osservato dall’ANAC nella nota illustrativa al Bando tipo n. 1/2023: “Sulla base del combinato disposto delle due norme [articoli 11, commi 1 e 2, e 57, comma 1], è stato ritenuto di poter aderire all’interpretazione che vede l’articolo 11 come enunciazione di un principio generale e l’articolo 57 come declinazione pratica di tale principio. È stato quindi ritenuto possibile perimetrare l’applicazione dei principi di cui all’articolo 11 all’ambito oggettivo individuato dall’articolo 57, escludendo i contratti di servizi aventi natura intellettuale.”</a:t>
            </a:r>
          </a:p>
          <a:p>
            <a:pPr marL="0" indent="0" algn="just" fontAlgn="base">
              <a:spcAft>
                <a:spcPts val="1800"/>
              </a:spcAft>
              <a:buNone/>
            </a:pPr>
            <a:endParaRPr lang="it-IT" sz="2400" b="0" i="1" dirty="0">
              <a:solidFill>
                <a:srgbClr val="2B2B2B"/>
              </a:solidFill>
              <a:effectLst/>
              <a:latin typeface="Garamond" panose="02020404030301010803" pitchFamily="18" charset="0"/>
            </a:endParaRPr>
          </a:p>
        </p:txBody>
      </p:sp>
      <p:sp>
        <p:nvSpPr>
          <p:cNvPr id="5" name="Segnaposto numero diapositiva 4">
            <a:extLst>
              <a:ext uri="{FF2B5EF4-FFF2-40B4-BE49-F238E27FC236}">
                <a16:creationId xmlns:a16="http://schemas.microsoft.com/office/drawing/2014/main" id="{FAB168C9-57B0-307E-511C-408E0DDE4FAE}"/>
              </a:ext>
            </a:extLst>
          </p:cNvPr>
          <p:cNvSpPr>
            <a:spLocks noGrp="1"/>
          </p:cNvSpPr>
          <p:nvPr>
            <p:ph type="sldNum" sz="quarter" idx="12"/>
          </p:nvPr>
        </p:nvSpPr>
        <p:spPr/>
        <p:txBody>
          <a:bodyPr/>
          <a:lstStyle/>
          <a:p>
            <a:fld id="{69E57DC2-970A-4B3E-BB1C-7A09969E49DF}" type="slidenum">
              <a:rPr lang="en-US" smtClean="0"/>
              <a:t>7</a:t>
            </a:fld>
            <a:endParaRPr lang="en-US" dirty="0"/>
          </a:p>
        </p:txBody>
      </p:sp>
    </p:spTree>
    <p:extLst>
      <p:ext uri="{BB962C8B-B14F-4D97-AF65-F5344CB8AC3E}">
        <p14:creationId xmlns:p14="http://schemas.microsoft.com/office/powerpoint/2010/main" val="13248655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AEEA11-7177-6F0A-3A91-CED5C180FBA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894BD7F-4E29-02B0-84FC-0819A7ECFBC5}"/>
              </a:ext>
            </a:extLst>
          </p:cNvPr>
          <p:cNvSpPr>
            <a:spLocks noGrp="1"/>
          </p:cNvSpPr>
          <p:nvPr>
            <p:ph type="title"/>
          </p:nvPr>
        </p:nvSpPr>
        <p:spPr>
          <a:xfrm>
            <a:off x="1371600" y="685800"/>
            <a:ext cx="9601200" cy="713232"/>
          </a:xfrm>
        </p:spPr>
        <p:txBody>
          <a:bodyPr>
            <a:noAutofit/>
          </a:bodyPr>
          <a:lstStyle/>
          <a:p>
            <a:r>
              <a:rPr lang="it-IT" sz="2400" b="1" dirty="0">
                <a:solidFill>
                  <a:schemeClr val="accent2">
                    <a:lumMod val="50000"/>
                  </a:schemeClr>
                </a:solidFill>
                <a:latin typeface="Garamond" panose="02020404030301010803" pitchFamily="18" charset="0"/>
              </a:rPr>
              <a:t>Principi generali</a:t>
            </a:r>
            <a:br>
              <a:rPr lang="it-IT" sz="2400" b="1" dirty="0">
                <a:solidFill>
                  <a:schemeClr val="accent2">
                    <a:lumMod val="50000"/>
                  </a:schemeClr>
                </a:solidFill>
                <a:latin typeface="Garamond" panose="02020404030301010803" pitchFamily="18" charset="0"/>
              </a:rPr>
            </a:br>
            <a:endParaRPr lang="it-IT" sz="2400" b="1" i="1" dirty="0">
              <a:solidFill>
                <a:schemeClr val="accent2">
                  <a:lumMod val="50000"/>
                </a:schemeClr>
              </a:solidFill>
              <a:latin typeface="Garamond" panose="02020404030301010803" pitchFamily="18" charset="0"/>
            </a:endParaRPr>
          </a:p>
        </p:txBody>
      </p:sp>
      <p:sp>
        <p:nvSpPr>
          <p:cNvPr id="3" name="Segnaposto contenuto 2">
            <a:extLst>
              <a:ext uri="{FF2B5EF4-FFF2-40B4-BE49-F238E27FC236}">
                <a16:creationId xmlns:a16="http://schemas.microsoft.com/office/drawing/2014/main" id="{F3268369-F6E4-BD5F-5058-0BEE12E4F422}"/>
              </a:ext>
            </a:extLst>
          </p:cNvPr>
          <p:cNvSpPr>
            <a:spLocks noGrp="1"/>
          </p:cNvSpPr>
          <p:nvPr>
            <p:ph idx="1"/>
          </p:nvPr>
        </p:nvSpPr>
        <p:spPr>
          <a:xfrm>
            <a:off x="1371600" y="1106424"/>
            <a:ext cx="9601200" cy="5129784"/>
          </a:xfrm>
        </p:spPr>
        <p:txBody>
          <a:bodyPr>
            <a:normAutofit/>
          </a:bodyPr>
          <a:lstStyle/>
          <a:p>
            <a:pPr marL="0" indent="0">
              <a:buNone/>
            </a:pPr>
            <a:endParaRPr lang="it-IT" sz="1800" b="1" dirty="0">
              <a:solidFill>
                <a:schemeClr val="tx1"/>
              </a:solidFill>
              <a:latin typeface="Garamond" panose="02020404030301010803" pitchFamily="18" charset="0"/>
            </a:endParaRPr>
          </a:p>
          <a:p>
            <a:pPr marL="0" indent="0">
              <a:buNone/>
            </a:pPr>
            <a:r>
              <a:rPr lang="it-IT" sz="2400" b="1" i="0" u="none" strike="noStrike" baseline="0" dirty="0">
                <a:solidFill>
                  <a:schemeClr val="tx1"/>
                </a:solidFill>
                <a:latin typeface="Garamond" panose="02020404030301010803" pitchFamily="18" charset="0"/>
              </a:rPr>
              <a:t>Consiglio di Stato, V, 18.12.2023 n.10886:</a:t>
            </a:r>
          </a:p>
          <a:p>
            <a:pPr marL="0" indent="0" algn="l">
              <a:buNone/>
            </a:pPr>
            <a:r>
              <a:rPr lang="it-IT" sz="2400" b="1" i="0" u="none" strike="noStrike" baseline="0" dirty="0">
                <a:solidFill>
                  <a:schemeClr val="tx1"/>
                </a:solidFill>
                <a:latin typeface="Garamond" panose="02020404030301010803" pitchFamily="18" charset="0"/>
              </a:rPr>
              <a:t>- l’applicazione di un dato contratto collettivo non può essere imposta dalla </a:t>
            </a:r>
            <a:r>
              <a:rPr lang="it-IT" sz="2400" b="1" i="1" u="none" strike="noStrike" baseline="0" dirty="0" err="1">
                <a:solidFill>
                  <a:schemeClr val="tx1"/>
                </a:solidFill>
                <a:latin typeface="Garamond" panose="02020404030301010803" pitchFamily="18" charset="0"/>
              </a:rPr>
              <a:t>lex</a:t>
            </a:r>
            <a:r>
              <a:rPr lang="it-IT" sz="2400" b="1" i="1" u="none" strike="noStrike" baseline="0" dirty="0">
                <a:solidFill>
                  <a:schemeClr val="tx1"/>
                </a:solidFill>
                <a:latin typeface="Garamond" panose="02020404030301010803" pitchFamily="18" charset="0"/>
              </a:rPr>
              <a:t> </a:t>
            </a:r>
            <a:r>
              <a:rPr lang="it-IT" sz="2400" b="1" i="1" u="none" strike="noStrike" baseline="0" dirty="0" err="1">
                <a:solidFill>
                  <a:schemeClr val="tx1"/>
                </a:solidFill>
                <a:latin typeface="Garamond" panose="02020404030301010803" pitchFamily="18" charset="0"/>
              </a:rPr>
              <a:t>specialis</a:t>
            </a:r>
            <a:r>
              <a:rPr lang="it-IT" sz="2400" b="1" i="1" u="none" strike="noStrike" baseline="0" dirty="0">
                <a:solidFill>
                  <a:schemeClr val="tx1"/>
                </a:solidFill>
                <a:latin typeface="Garamond" panose="02020404030301010803" pitchFamily="18" charset="0"/>
              </a:rPr>
              <a:t> </a:t>
            </a:r>
            <a:r>
              <a:rPr lang="it-IT" sz="2400" b="1" i="0" u="none" strike="noStrike" baseline="0" dirty="0">
                <a:solidFill>
                  <a:schemeClr val="tx1"/>
                </a:solidFill>
                <a:latin typeface="Garamond" panose="02020404030301010803" pitchFamily="18" charset="0"/>
              </a:rPr>
              <a:t>di gara alle imprese concorrenti quale requisito di partecipazione;</a:t>
            </a:r>
          </a:p>
          <a:p>
            <a:pPr marL="0" indent="0" algn="l">
              <a:buNone/>
            </a:pPr>
            <a:r>
              <a:rPr lang="it-IT" sz="2400" b="1" i="0" u="none" strike="noStrike" baseline="0" dirty="0">
                <a:solidFill>
                  <a:schemeClr val="tx1"/>
                </a:solidFill>
                <a:latin typeface="Garamond" panose="02020404030301010803" pitchFamily="18" charset="0"/>
              </a:rPr>
              <a:t>- l’applicazione di altro CCNL da parte dell’impresa non può essere </a:t>
            </a:r>
            <a:r>
              <a:rPr lang="it-IT" sz="2400" b="1" i="1" u="none" strike="noStrike" baseline="0" dirty="0">
                <a:solidFill>
                  <a:schemeClr val="tx1"/>
                </a:solidFill>
                <a:latin typeface="Garamond" panose="02020404030301010803" pitchFamily="18" charset="0"/>
              </a:rPr>
              <a:t>a priori </a:t>
            </a:r>
            <a:r>
              <a:rPr lang="it-IT" sz="2400" b="1" i="0" u="none" strike="noStrike" baseline="0" dirty="0">
                <a:solidFill>
                  <a:schemeClr val="tx1"/>
                </a:solidFill>
                <a:latin typeface="Garamond" panose="02020404030301010803" pitchFamily="18" charset="0"/>
              </a:rPr>
              <a:t>sanzionata dalla Stazione Appaltante con l’esclusione</a:t>
            </a:r>
            <a:r>
              <a:rPr lang="it-IT" sz="2400" b="1" dirty="0">
                <a:solidFill>
                  <a:schemeClr val="tx1"/>
                </a:solidFill>
                <a:latin typeface="Garamond" panose="02020404030301010803" pitchFamily="18" charset="0"/>
              </a:rPr>
              <a:t>, ma richiede la cd verifica di equivalenza.</a:t>
            </a:r>
          </a:p>
        </p:txBody>
      </p:sp>
      <p:sp>
        <p:nvSpPr>
          <p:cNvPr id="5" name="Segnaposto numero diapositiva 4">
            <a:extLst>
              <a:ext uri="{FF2B5EF4-FFF2-40B4-BE49-F238E27FC236}">
                <a16:creationId xmlns:a16="http://schemas.microsoft.com/office/drawing/2014/main" id="{E1736D35-B720-1390-BB8D-C0F29FB8FD5A}"/>
              </a:ext>
            </a:extLst>
          </p:cNvPr>
          <p:cNvSpPr>
            <a:spLocks noGrp="1"/>
          </p:cNvSpPr>
          <p:nvPr>
            <p:ph type="sldNum" sz="quarter" idx="12"/>
          </p:nvPr>
        </p:nvSpPr>
        <p:spPr/>
        <p:txBody>
          <a:bodyPr/>
          <a:lstStyle/>
          <a:p>
            <a:fld id="{69E57DC2-970A-4B3E-BB1C-7A09969E49DF}" type="slidenum">
              <a:rPr lang="en-US" smtClean="0"/>
              <a:t>8</a:t>
            </a:fld>
            <a:endParaRPr lang="en-US" dirty="0"/>
          </a:p>
        </p:txBody>
      </p:sp>
    </p:spTree>
    <p:extLst>
      <p:ext uri="{BB962C8B-B14F-4D97-AF65-F5344CB8AC3E}">
        <p14:creationId xmlns:p14="http://schemas.microsoft.com/office/powerpoint/2010/main" val="405098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BC044E-68D5-4358-70FE-725A70FEA85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7097BCD-2782-AE9B-4A16-4347E5021DEC}"/>
              </a:ext>
            </a:extLst>
          </p:cNvPr>
          <p:cNvSpPr>
            <a:spLocks noGrp="1"/>
          </p:cNvSpPr>
          <p:nvPr>
            <p:ph type="title"/>
          </p:nvPr>
        </p:nvSpPr>
        <p:spPr>
          <a:xfrm>
            <a:off x="1295400" y="833717"/>
            <a:ext cx="9601200" cy="680758"/>
          </a:xfrm>
        </p:spPr>
        <p:txBody>
          <a:bodyPr>
            <a:noAutofit/>
          </a:bodyPr>
          <a:lstStyle/>
          <a:p>
            <a:r>
              <a:rPr lang="it-IT" sz="2800" b="1" dirty="0">
                <a:solidFill>
                  <a:schemeClr val="accent2">
                    <a:lumMod val="50000"/>
                  </a:schemeClr>
                </a:solidFill>
                <a:latin typeface="Garamond" panose="02020404030301010803" pitchFamily="18" charset="0"/>
              </a:rPr>
              <a:t>L’art. 11 - Comma 1 (invariato)</a:t>
            </a:r>
            <a:br>
              <a:rPr lang="it-IT" sz="2800" b="1" dirty="0">
                <a:solidFill>
                  <a:schemeClr val="accent2">
                    <a:lumMod val="50000"/>
                  </a:schemeClr>
                </a:solidFill>
                <a:latin typeface="Garamond" panose="02020404030301010803" pitchFamily="18" charset="0"/>
              </a:rPr>
            </a:br>
            <a:endParaRPr lang="it-IT" sz="2800" b="1" dirty="0">
              <a:solidFill>
                <a:schemeClr val="accent2">
                  <a:lumMod val="50000"/>
                </a:schemeClr>
              </a:solidFill>
              <a:latin typeface="Garamond" panose="02020404030301010803" pitchFamily="18" charset="0"/>
            </a:endParaRPr>
          </a:p>
        </p:txBody>
      </p:sp>
      <p:sp>
        <p:nvSpPr>
          <p:cNvPr id="3" name="Segnaposto contenuto 2">
            <a:extLst>
              <a:ext uri="{FF2B5EF4-FFF2-40B4-BE49-F238E27FC236}">
                <a16:creationId xmlns:a16="http://schemas.microsoft.com/office/drawing/2014/main" id="{BA50F3A9-33D5-961B-A65C-4252A51660DF}"/>
              </a:ext>
            </a:extLst>
          </p:cNvPr>
          <p:cNvSpPr>
            <a:spLocks noGrp="1"/>
          </p:cNvSpPr>
          <p:nvPr>
            <p:ph idx="1"/>
          </p:nvPr>
        </p:nvSpPr>
        <p:spPr>
          <a:xfrm>
            <a:off x="1371600" y="1514475"/>
            <a:ext cx="9601200" cy="4509808"/>
          </a:xfrm>
        </p:spPr>
        <p:txBody>
          <a:bodyPr>
            <a:noAutofit/>
          </a:bodyPr>
          <a:lstStyle/>
          <a:p>
            <a:pPr algn="l"/>
            <a:endParaRPr lang="it-IT" sz="1800" b="0" i="0" u="none" strike="noStrike" baseline="0" dirty="0">
              <a:solidFill>
                <a:srgbClr val="000000"/>
              </a:solidFill>
              <a:latin typeface="Garamond" panose="02020404030301010803" pitchFamily="18" charset="0"/>
            </a:endParaRPr>
          </a:p>
          <a:p>
            <a:pPr marL="0" indent="0">
              <a:buNone/>
            </a:pPr>
            <a:r>
              <a:rPr lang="it-IT" i="1" u="none" strike="noStrike" baseline="0" dirty="0">
                <a:solidFill>
                  <a:srgbClr val="000000"/>
                </a:solidFill>
                <a:latin typeface="Garamond" panose="02020404030301010803" pitchFamily="18" charset="0"/>
              </a:rPr>
              <a:t>1</a:t>
            </a:r>
            <a:r>
              <a:rPr lang="it-IT" sz="2400" i="1" u="none" strike="noStrike" baseline="0" dirty="0">
                <a:solidFill>
                  <a:srgbClr val="000000"/>
                </a:solidFill>
                <a:latin typeface="Garamond" panose="02020404030301010803" pitchFamily="18" charset="0"/>
              </a:rPr>
              <a:t>. Al personale impiegato nei lavori, servizi e forniture oggetto di appalti pubblici e concessioni è applicato il contratto collettivo nazionale e territoriale in vigore per il settore e per la zona nella quale si eseguono le prestazioni di lavoro, stipulato dalle associazioni dei datori e dei prestatori di lavoro comparativamente più rappresentative sul piano nazionale e quello il cui ambito di applicazione sia strettamente connesso con l’attività oggetto dell’appalto o della concessione svolta dall’impresa anche in maniera prevalente. 	</a:t>
            </a:r>
          </a:p>
          <a:p>
            <a:pPr marL="0" indent="0" algn="just" fontAlgn="base">
              <a:spcAft>
                <a:spcPts val="1800"/>
              </a:spcAft>
              <a:buNone/>
            </a:pPr>
            <a:endParaRPr lang="it-IT" sz="2400" i="1" dirty="0">
              <a:solidFill>
                <a:srgbClr val="2B2B2B"/>
              </a:solidFill>
              <a:latin typeface="Garamond" panose="02020404030301010803" pitchFamily="18" charset="0"/>
            </a:endParaRPr>
          </a:p>
          <a:p>
            <a:pPr marL="0" indent="0" algn="just" fontAlgn="base">
              <a:spcAft>
                <a:spcPts val="1800"/>
              </a:spcAft>
              <a:buNone/>
            </a:pPr>
            <a:endParaRPr lang="it-IT" sz="2400" b="0" i="1" dirty="0">
              <a:solidFill>
                <a:srgbClr val="2B2B2B"/>
              </a:solidFill>
              <a:effectLst/>
              <a:latin typeface="Garamond" panose="02020404030301010803" pitchFamily="18" charset="0"/>
            </a:endParaRPr>
          </a:p>
        </p:txBody>
      </p:sp>
      <p:sp>
        <p:nvSpPr>
          <p:cNvPr id="5" name="Segnaposto numero diapositiva 4">
            <a:extLst>
              <a:ext uri="{FF2B5EF4-FFF2-40B4-BE49-F238E27FC236}">
                <a16:creationId xmlns:a16="http://schemas.microsoft.com/office/drawing/2014/main" id="{760F4AC8-8A24-DA29-7B73-C59525FC7945}"/>
              </a:ext>
            </a:extLst>
          </p:cNvPr>
          <p:cNvSpPr>
            <a:spLocks noGrp="1"/>
          </p:cNvSpPr>
          <p:nvPr>
            <p:ph type="sldNum" sz="quarter" idx="12"/>
          </p:nvPr>
        </p:nvSpPr>
        <p:spPr/>
        <p:txBody>
          <a:bodyPr/>
          <a:lstStyle/>
          <a:p>
            <a:fld id="{69E57DC2-970A-4B3E-BB1C-7A09969E49DF}" type="slidenum">
              <a:rPr lang="en-US" smtClean="0"/>
              <a:t>9</a:t>
            </a:fld>
            <a:endParaRPr lang="en-US" dirty="0"/>
          </a:p>
        </p:txBody>
      </p:sp>
    </p:spTree>
    <p:extLst>
      <p:ext uri="{BB962C8B-B14F-4D97-AF65-F5344CB8AC3E}">
        <p14:creationId xmlns:p14="http://schemas.microsoft.com/office/powerpoint/2010/main" val="2620540890"/>
      </p:ext>
    </p:extLst>
  </p:cSld>
  <p:clrMapOvr>
    <a:masterClrMapping/>
  </p:clrMapOvr>
</p:sld>
</file>

<file path=ppt/theme/theme1.xml><?xml version="1.0" encoding="utf-8"?>
<a:theme xmlns:a="http://schemas.openxmlformats.org/drawingml/2006/main" name="Ritaglio">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Ritaglio</Template>
  <TotalTime>4751</TotalTime>
  <Words>5577</Words>
  <Application>Microsoft Office PowerPoint</Application>
  <PresentationFormat>Widescreen</PresentationFormat>
  <Paragraphs>265</Paragraphs>
  <Slides>35</Slides>
  <Notes>9</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35</vt:i4>
      </vt:variant>
    </vt:vector>
  </HeadingPairs>
  <TitlesOfParts>
    <vt:vector size="42" baseType="lpstr">
      <vt:lpstr>Aptos</vt:lpstr>
      <vt:lpstr>Arial</vt:lpstr>
      <vt:lpstr>Calibri</vt:lpstr>
      <vt:lpstr>Franklin Gothic Book</vt:lpstr>
      <vt:lpstr>Garamond</vt:lpstr>
      <vt:lpstr>Poppins-Regular</vt:lpstr>
      <vt:lpstr>Ritaglio</vt:lpstr>
      <vt:lpstr>GIORNATA DI AGGIORNAMENTO GLI APPALTI PUBBLICI DOPO IL CORRETTIVO  DECRETO LEGISLATIVO N. 209/2024</vt:lpstr>
      <vt:lpstr>Le finalità</vt:lpstr>
      <vt:lpstr>Le finalità</vt:lpstr>
      <vt:lpstr>Le finalità</vt:lpstr>
      <vt:lpstr>Le finalità</vt:lpstr>
      <vt:lpstr>Le finalità</vt:lpstr>
      <vt:lpstr>Le finalità</vt:lpstr>
      <vt:lpstr>Principi generali </vt:lpstr>
      <vt:lpstr>L’art. 11 - Comma 1 (invariato) </vt:lpstr>
      <vt:lpstr>L’art. 11 – commi 2 e 2 bis (nuovi)</vt:lpstr>
      <vt:lpstr>L’art. 11 </vt:lpstr>
      <vt:lpstr>All. I.01 – Contratti collettivi  </vt:lpstr>
      <vt:lpstr>All. I.01 – Contratti collettivi  </vt:lpstr>
      <vt:lpstr>All. I.01 – Contratti collettivi </vt:lpstr>
      <vt:lpstr>La banca dati del C.N.E.L.   </vt:lpstr>
      <vt:lpstr>All. I.01 – la presunzione di equivalenza  </vt:lpstr>
      <vt:lpstr>All. I.01 - Art. 4 (Indicazione da parte dell’operatore economico di un diverso contratto collettivo nazionale di lavoro) </vt:lpstr>
      <vt:lpstr>All. I.01 - Art. 4 (Indicazione da parte dell’operatore economico di un diverso contratto collettivo nazionale di lavoro)  - segue </vt:lpstr>
      <vt:lpstr>All. I.01 - Art. 4 (Indicazione da parte dell’operatore economico di un diverso contratto collettivo nazionale di lavoro) - segue  </vt:lpstr>
      <vt:lpstr>All. I.01 – Contratti collettivi   </vt:lpstr>
      <vt:lpstr>La verifica dell’equivalenza   </vt:lpstr>
      <vt:lpstr>La verifica dell’equivalenza   </vt:lpstr>
      <vt:lpstr>La verifica dell’equivalenza   </vt:lpstr>
      <vt:lpstr>Un caso concreto - A.N.AC, delib. n. 32/2025 (parere di precontenzioso)  </vt:lpstr>
      <vt:lpstr>Un caso concreto - A.N.AC, delib. n. 32/2025 (parere di precontenzioso)  </vt:lpstr>
      <vt:lpstr>Un caso concreto - A.N.AC, delib. n. 32/2025 (parere di precontenzioso)   </vt:lpstr>
      <vt:lpstr> L’omessa indicazione da parte dell’o.e. </vt:lpstr>
      <vt:lpstr> L’omessa indicazione da parte dell’o.e. – il soccorso istruttorio  è ammesso?</vt:lpstr>
      <vt:lpstr>Il nuovo bando tipo n. 1 dell’Anac - servizi e forniture nei settori ordinari sopra le soglie europee con il criterio dell’offerta economicamente più vantaggiosa sulla base del miglior rapporto qualità/prezzo (attualmente in fase di consultazione)</vt:lpstr>
      <vt:lpstr> Se nella lex specialis è omessa l’indicazione del CCNL …</vt:lpstr>
      <vt:lpstr>Un nuovo CCNL sopravvenuto  </vt:lpstr>
      <vt:lpstr>Indicazione di un diverso contratto - l’obbligatorietà della verifica  </vt:lpstr>
      <vt:lpstr>Indicazione di un diverso contratto - l’obbligatorietà della verifica  </vt:lpstr>
      <vt:lpstr>La natura della valutazione di equivalenza delle tutele (o di non equivalenza)</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 l. vo 31 marzo 2023, n. 36</dc:title>
  <dc:creator>Retica Simonetta</dc:creator>
  <cp:lastModifiedBy>Retica Simonetta</cp:lastModifiedBy>
  <cp:revision>495</cp:revision>
  <cp:lastPrinted>2025-05-12T16:03:12Z</cp:lastPrinted>
  <dcterms:created xsi:type="dcterms:W3CDTF">2023-08-04T09:21:39Z</dcterms:created>
  <dcterms:modified xsi:type="dcterms:W3CDTF">2025-05-13T06:40:09Z</dcterms:modified>
</cp:coreProperties>
</file>